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8" r:id="rId5"/>
    <p:sldId id="334" r:id="rId6"/>
    <p:sldId id="333" r:id="rId7"/>
    <p:sldId id="271" r:id="rId8"/>
    <p:sldId id="308" r:id="rId9"/>
    <p:sldId id="327" r:id="rId10"/>
    <p:sldId id="325" r:id="rId11"/>
    <p:sldId id="329" r:id="rId12"/>
    <p:sldId id="313" r:id="rId13"/>
    <p:sldId id="309" r:id="rId14"/>
    <p:sldId id="322" r:id="rId15"/>
    <p:sldId id="315" r:id="rId16"/>
    <p:sldId id="318" r:id="rId17"/>
    <p:sldId id="319" r:id="rId18"/>
    <p:sldId id="321" r:id="rId19"/>
    <p:sldId id="281" r:id="rId20"/>
    <p:sldId id="279" r:id="rId21"/>
    <p:sldId id="259" r:id="rId22"/>
    <p:sldId id="278" r:id="rId23"/>
    <p:sldId id="335" r:id="rId24"/>
    <p:sldId id="336" r:id="rId25"/>
    <p:sldId id="337" r:id="rId26"/>
    <p:sldId id="287" r:id="rId27"/>
    <p:sldId id="338" r:id="rId28"/>
    <p:sldId id="326" r:id="rId29"/>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B"/>
    <a:srgbClr val="003151"/>
    <a:srgbClr val="00070C"/>
    <a:srgbClr val="3E4823"/>
    <a:srgbClr val="E0D4BB"/>
    <a:srgbClr val="BB8900"/>
    <a:srgbClr val="51260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80031" autoAdjust="0"/>
  </p:normalViewPr>
  <p:slideViewPr>
    <p:cSldViewPr>
      <p:cViewPr varScale="1">
        <p:scale>
          <a:sx n="54" d="100"/>
          <a:sy n="54" d="100"/>
        </p:scale>
        <p:origin x="-1618"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46"/>
    </p:cViewPr>
  </p:sorterViewPr>
  <p:notesViewPr>
    <p:cSldViewPr>
      <p:cViewPr varScale="1">
        <p:scale>
          <a:sx n="69" d="100"/>
          <a:sy n="69" d="100"/>
        </p:scale>
        <p:origin x="-2790" y="-108"/>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B183CA9C-A1F1-4F0B-982E-7132DD754F48}" type="datetimeFigureOut">
              <a:rPr lang="en-IE" smtClean="0"/>
              <a:pPr/>
              <a:t>01/02/2017</a:t>
            </a:fld>
            <a:endParaRPr lang="en-IE"/>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300E8753-6CFC-4CDA-8E75-152EFAB16BBE}" type="slidenum">
              <a:rPr lang="en-IE" smtClean="0"/>
              <a:pPr/>
              <a:t>‹#›</a:t>
            </a:fld>
            <a:endParaRPr lang="en-IE"/>
          </a:p>
        </p:txBody>
      </p:sp>
    </p:spTree>
    <p:extLst>
      <p:ext uri="{BB962C8B-B14F-4D97-AF65-F5344CB8AC3E}">
        <p14:creationId xmlns:p14="http://schemas.microsoft.com/office/powerpoint/2010/main" val="2953553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16739" name="Rectangle 3"/>
          <p:cNvSpPr>
            <a:spLocks noGrp="1" noChangeArrowheads="1"/>
          </p:cNvSpPr>
          <p:nvPr>
            <p:ph type="dt" idx="1"/>
          </p:nvPr>
        </p:nvSpPr>
        <p:spPr bwMode="auto">
          <a:xfrm>
            <a:off x="3777607" y="0"/>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7AD3BBBE-E940-4C33-8BCA-4AD804D78E41}" type="datetimeFigureOut">
              <a:rPr lang="en-US"/>
              <a:pPr>
                <a:defRPr/>
              </a:pPr>
              <a:t>2/1/2017</a:t>
            </a:fld>
            <a:endParaRPr lang="en-US"/>
          </a:p>
        </p:txBody>
      </p:sp>
      <p:sp>
        <p:nvSpPr>
          <p:cNvPr id="61444"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666909" y="4689515"/>
            <a:ext cx="533527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6742" name="Rectangle 6"/>
          <p:cNvSpPr>
            <a:spLocks noGrp="1" noChangeArrowheads="1"/>
          </p:cNvSpPr>
          <p:nvPr>
            <p:ph type="ftr" sz="quarter" idx="4"/>
          </p:nvPr>
        </p:nvSpPr>
        <p:spPr bwMode="auto">
          <a:xfrm>
            <a:off x="0" y="9377316"/>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16743" name="Rectangle 7"/>
          <p:cNvSpPr>
            <a:spLocks noGrp="1" noChangeArrowheads="1"/>
          </p:cNvSpPr>
          <p:nvPr>
            <p:ph type="sldNum" sz="quarter" idx="5"/>
          </p:nvPr>
        </p:nvSpPr>
        <p:spPr bwMode="auto">
          <a:xfrm>
            <a:off x="3777607" y="9377316"/>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7150CA8-0166-43A6-8255-228A91AFCBE2}" type="slidenum">
              <a:rPr lang="en-US"/>
              <a:pPr>
                <a:defRPr/>
              </a:pPr>
              <a:t>‹#›</a:t>
            </a:fld>
            <a:endParaRPr lang="en-US"/>
          </a:p>
        </p:txBody>
      </p:sp>
    </p:spTree>
    <p:extLst>
      <p:ext uri="{BB962C8B-B14F-4D97-AF65-F5344CB8AC3E}">
        <p14:creationId xmlns:p14="http://schemas.microsoft.com/office/powerpoint/2010/main" val="2044858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6454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a:xfrm>
            <a:off x="3777607" y="9377318"/>
            <a:ext cx="2889938" cy="493633"/>
          </a:xfrm>
          <a:prstGeom prst="rect">
            <a:avLst/>
          </a:prstGeom>
        </p:spPr>
        <p:txBody>
          <a:bodyPr/>
          <a:lstStyle/>
          <a:p>
            <a:fld id="{F1DD88C0-3823-477C-92BF-C158DE1FDCCD}" type="slidenum">
              <a:rPr lang="it-IT" smtClean="0"/>
              <a:pPr/>
              <a:t>16</a:t>
            </a:fld>
            <a:endParaRPr lang="it-IT"/>
          </a:p>
        </p:txBody>
      </p:sp>
    </p:spTree>
    <p:extLst>
      <p:ext uri="{BB962C8B-B14F-4D97-AF65-F5344CB8AC3E}">
        <p14:creationId xmlns:p14="http://schemas.microsoft.com/office/powerpoint/2010/main" val="238678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50CA8-0166-43A6-8255-228A91AFCBE2}" type="slidenum">
              <a:rPr lang="en-US" smtClean="0"/>
              <a:pPr>
                <a:defRPr/>
              </a:pPr>
              <a:t>23</a:t>
            </a:fld>
            <a:endParaRPr lang="en-US"/>
          </a:p>
        </p:txBody>
      </p:sp>
    </p:spTree>
    <p:extLst>
      <p:ext uri="{BB962C8B-B14F-4D97-AF65-F5344CB8AC3E}">
        <p14:creationId xmlns:p14="http://schemas.microsoft.com/office/powerpoint/2010/main" val="73701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50CA8-0166-43A6-8255-228A91AFCBE2}" type="slidenum">
              <a:rPr lang="en-US" smtClean="0"/>
              <a:pPr>
                <a:defRPr/>
              </a:pPr>
              <a:t>24</a:t>
            </a:fld>
            <a:endParaRPr lang="en-US"/>
          </a:p>
        </p:txBody>
      </p:sp>
    </p:spTree>
    <p:extLst>
      <p:ext uri="{BB962C8B-B14F-4D97-AF65-F5344CB8AC3E}">
        <p14:creationId xmlns:p14="http://schemas.microsoft.com/office/powerpoint/2010/main" val="73915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50CA8-0166-43A6-8255-228A91AFCBE2}" type="slidenum">
              <a:rPr lang="en-US" smtClean="0"/>
              <a:pPr>
                <a:defRPr/>
              </a:pPr>
              <a:t>25</a:t>
            </a:fld>
            <a:endParaRPr lang="en-US"/>
          </a:p>
        </p:txBody>
      </p:sp>
    </p:spTree>
    <p:extLst>
      <p:ext uri="{BB962C8B-B14F-4D97-AF65-F5344CB8AC3E}">
        <p14:creationId xmlns:p14="http://schemas.microsoft.com/office/powerpoint/2010/main" val="456293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22"/>
          <p:cNvSpPr/>
          <p:nvPr userDrawn="1"/>
        </p:nvSpPr>
        <p:spPr>
          <a:xfrm>
            <a:off x="0" y="0"/>
            <a:ext cx="9144000" cy="6858000"/>
          </a:xfrm>
          <a:prstGeom prst="rect">
            <a:avLst/>
          </a:prstGeom>
          <a:gradFill flip="none" rotWithShape="1">
            <a:gsLst>
              <a:gs pos="0">
                <a:srgbClr val="3F1E09"/>
              </a:gs>
              <a:gs pos="50000">
                <a:srgbClr val="51260B"/>
              </a:gs>
              <a:gs pos="100000">
                <a:srgbClr val="51260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5" name="Subtitle 2"/>
          <p:cNvSpPr txBox="1">
            <a:spLocks/>
          </p:cNvSpPr>
          <p:nvPr userDrawn="1"/>
        </p:nvSpPr>
        <p:spPr>
          <a:xfrm>
            <a:off x="1979613" y="5876925"/>
            <a:ext cx="4537075" cy="315913"/>
          </a:xfrm>
          <a:prstGeom prst="rect">
            <a:avLst/>
          </a:prstGeom>
        </p:spPr>
        <p:txBody>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1000" dirty="0" smtClean="0">
                <a:solidFill>
                  <a:srgbClr val="E0D4BB"/>
                </a:solidFill>
              </a:rPr>
              <a:t>PRESENTED BY</a:t>
            </a:r>
            <a:endParaRPr lang="en-IE" sz="2000" dirty="0" smtClean="0">
              <a:solidFill>
                <a:srgbClr val="E0D4BB"/>
              </a:solidFill>
            </a:endParaRPr>
          </a:p>
        </p:txBody>
      </p:sp>
      <p:sp>
        <p:nvSpPr>
          <p:cNvPr id="6" name="Subtitle 2"/>
          <p:cNvSpPr txBox="1">
            <a:spLocks/>
          </p:cNvSpPr>
          <p:nvPr userDrawn="1"/>
        </p:nvSpPr>
        <p:spPr>
          <a:xfrm>
            <a:off x="1116013" y="6165850"/>
            <a:ext cx="7772400" cy="215900"/>
          </a:xfrm>
          <a:prstGeom prst="rect">
            <a:avLst/>
          </a:prstGeom>
        </p:spPr>
        <p:txBody>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endParaRPr lang="en-IE" sz="2000" dirty="0" smtClean="0">
              <a:solidFill>
                <a:srgbClr val="E0D4BB"/>
              </a:solidFill>
            </a:endParaRPr>
          </a:p>
        </p:txBody>
      </p:sp>
      <p:sp>
        <p:nvSpPr>
          <p:cNvPr id="7" name="Subtitle 2"/>
          <p:cNvSpPr txBox="1">
            <a:spLocks/>
          </p:cNvSpPr>
          <p:nvPr userDrawn="1"/>
        </p:nvSpPr>
        <p:spPr>
          <a:xfrm>
            <a:off x="1979613" y="6048375"/>
            <a:ext cx="4537075" cy="431800"/>
          </a:xfrm>
          <a:prstGeom prst="rect">
            <a:avLst/>
          </a:prstGeom>
        </p:spPr>
        <p:txBody>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2000" dirty="0" smtClean="0">
                <a:solidFill>
                  <a:srgbClr val="E0D4BB"/>
                </a:solidFill>
              </a:rPr>
              <a:t>Click to edit Master subtitle style</a:t>
            </a:r>
            <a:endParaRPr lang="en-US" sz="2000" dirty="0">
              <a:solidFill>
                <a:srgbClr val="E0D4BB"/>
              </a:solidFill>
            </a:endParaRPr>
          </a:p>
        </p:txBody>
      </p:sp>
      <p:pic>
        <p:nvPicPr>
          <p:cNvPr id="8" name="Picture 9" descr="aircorps.gif"/>
          <p:cNvPicPr>
            <a:picLocks noChangeAspect="1"/>
          </p:cNvPicPr>
          <p:nvPr userDrawn="1"/>
        </p:nvPicPr>
        <p:blipFill>
          <a:blip r:embed="rId2" cstate="screen"/>
          <a:srcRect/>
          <a:stretch>
            <a:fillRect/>
          </a:stretch>
        </p:blipFill>
        <p:spPr bwMode="auto">
          <a:xfrm>
            <a:off x="7380288" y="5838825"/>
            <a:ext cx="661987" cy="685800"/>
          </a:xfrm>
          <a:prstGeom prst="rect">
            <a:avLst/>
          </a:prstGeom>
          <a:noFill/>
          <a:ln w="9525">
            <a:noFill/>
            <a:miter lim="800000"/>
            <a:headEnd/>
            <a:tailEnd/>
          </a:ln>
        </p:spPr>
      </p:pic>
      <p:pic>
        <p:nvPicPr>
          <p:cNvPr id="9" name="Picture 10" descr="army.gif"/>
          <p:cNvPicPr>
            <a:picLocks noChangeAspect="1"/>
          </p:cNvPicPr>
          <p:nvPr userDrawn="1"/>
        </p:nvPicPr>
        <p:blipFill>
          <a:blip r:embed="rId3" cstate="screen"/>
          <a:srcRect/>
          <a:stretch>
            <a:fillRect/>
          </a:stretch>
        </p:blipFill>
        <p:spPr bwMode="auto">
          <a:xfrm>
            <a:off x="6588125" y="5838825"/>
            <a:ext cx="661988" cy="685800"/>
          </a:xfrm>
          <a:prstGeom prst="rect">
            <a:avLst/>
          </a:prstGeom>
          <a:noFill/>
          <a:ln w="9525">
            <a:noFill/>
            <a:miter lim="800000"/>
            <a:headEnd/>
            <a:tailEnd/>
          </a:ln>
        </p:spPr>
      </p:pic>
      <p:pic>
        <p:nvPicPr>
          <p:cNvPr id="10" name="Picture 12" descr="naval.gif"/>
          <p:cNvPicPr>
            <a:picLocks noChangeAspect="1"/>
          </p:cNvPicPr>
          <p:nvPr userDrawn="1"/>
        </p:nvPicPr>
        <p:blipFill>
          <a:blip r:embed="rId4" cstate="screen"/>
          <a:srcRect/>
          <a:stretch>
            <a:fillRect/>
          </a:stretch>
        </p:blipFill>
        <p:spPr bwMode="auto">
          <a:xfrm>
            <a:off x="8243888" y="5838825"/>
            <a:ext cx="661987" cy="685800"/>
          </a:xfrm>
          <a:prstGeom prst="rect">
            <a:avLst/>
          </a:prstGeom>
          <a:noFill/>
          <a:ln w="9525">
            <a:noFill/>
            <a:miter lim="800000"/>
            <a:headEnd/>
            <a:tailEnd/>
          </a:ln>
        </p:spPr>
      </p:pic>
      <p:sp>
        <p:nvSpPr>
          <p:cNvPr id="11" name="Rectangle 23"/>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12" name="Rectangle 24"/>
          <p:cNvSpPr/>
          <p:nvPr userDrawn="1"/>
        </p:nvSpPr>
        <p:spPr>
          <a:xfrm>
            <a:off x="1042988" y="1268413"/>
            <a:ext cx="8101012" cy="144462"/>
          </a:xfrm>
          <a:prstGeom prst="rect">
            <a:avLst/>
          </a:prstGeom>
          <a:solidFill>
            <a:srgbClr val="5126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13" name="Straight Connector 28"/>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14" name="Picture 30" descr="df_logo_rev.gif"/>
          <p:cNvPicPr>
            <a:picLocks noChangeAspect="1"/>
          </p:cNvPicPr>
          <p:nvPr userDrawn="1"/>
        </p:nvPicPr>
        <p:blipFill>
          <a:blip r:embed="rId5" cstate="screen"/>
          <a:srcRect/>
          <a:stretch>
            <a:fillRect/>
          </a:stretch>
        </p:blipFill>
        <p:spPr bwMode="auto">
          <a:xfrm>
            <a:off x="323850" y="-315913"/>
            <a:ext cx="1776413" cy="1844676"/>
          </a:xfrm>
          <a:prstGeom prst="rect">
            <a:avLst/>
          </a:prstGeom>
          <a:noFill/>
          <a:ln w="9525">
            <a:noFill/>
            <a:miter lim="800000"/>
            <a:headEnd/>
            <a:tailEnd/>
          </a:ln>
        </p:spPr>
      </p:pic>
      <p:pic>
        <p:nvPicPr>
          <p:cNvPr id="15" name="Picture 16" descr="dfhq.gif"/>
          <p:cNvPicPr>
            <a:picLocks noChangeAspect="1"/>
          </p:cNvPicPr>
          <p:nvPr userDrawn="1"/>
        </p:nvPicPr>
        <p:blipFill>
          <a:blip r:embed="rId6" cstate="screen"/>
          <a:srcRect/>
          <a:stretch>
            <a:fillRect/>
          </a:stretch>
        </p:blipFill>
        <p:spPr bwMode="auto">
          <a:xfrm>
            <a:off x="1173163" y="5838825"/>
            <a:ext cx="661987" cy="685800"/>
          </a:xfrm>
          <a:prstGeom prst="rect">
            <a:avLst/>
          </a:prstGeom>
          <a:noFill/>
          <a:ln w="9525">
            <a:noFill/>
            <a:miter lim="800000"/>
            <a:headEnd/>
            <a:tailEnd/>
          </a:ln>
        </p:spPr>
      </p:pic>
      <p:pic>
        <p:nvPicPr>
          <p:cNvPr id="16" name="Picture 17" descr="defend_protect_support_rev.gif"/>
          <p:cNvPicPr>
            <a:picLocks noChangeAspect="1"/>
          </p:cNvPicPr>
          <p:nvPr userDrawn="1"/>
        </p:nvPicPr>
        <p:blipFill>
          <a:blip r:embed="rId7" cstate="screen"/>
          <a:srcRect t="42857" b="42857"/>
          <a:stretch>
            <a:fillRect/>
          </a:stretch>
        </p:blipFill>
        <p:spPr bwMode="auto">
          <a:xfrm>
            <a:off x="6464300" y="549275"/>
            <a:ext cx="2428875" cy="358775"/>
          </a:xfrm>
          <a:prstGeom prst="rect">
            <a:avLst/>
          </a:prstGeom>
          <a:noFill/>
          <a:ln w="9525">
            <a:noFill/>
            <a:miter lim="800000"/>
            <a:headEnd/>
            <a:tailEnd/>
          </a:ln>
        </p:spPr>
      </p:pic>
      <p:sp>
        <p:nvSpPr>
          <p:cNvPr id="2" name="Title 1"/>
          <p:cNvSpPr>
            <a:spLocks noGrp="1"/>
          </p:cNvSpPr>
          <p:nvPr>
            <p:ph type="ctrTitle"/>
          </p:nvPr>
        </p:nvSpPr>
        <p:spPr>
          <a:xfrm>
            <a:off x="1120080" y="1916832"/>
            <a:ext cx="7772400" cy="2808312"/>
          </a:xfrm>
          <a:prstGeom prst="rect">
            <a:avLst/>
          </a:prstGeom>
        </p:spPr>
        <p:txBody>
          <a:bodyPr anchor="t" anchorCtr="0">
            <a:noAutofit/>
          </a:bodyPr>
          <a:lstStyle>
            <a:lvl1pPr algn="l">
              <a:defRPr sz="8000">
                <a:solidFill>
                  <a:schemeClr val="bg1"/>
                </a:solidFill>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20080" y="4797152"/>
            <a:ext cx="7772400" cy="864096"/>
          </a:xfrm>
          <a:prstGeom prst="rect">
            <a:avLst/>
          </a:prstGeom>
        </p:spPr>
        <p:txBody>
          <a:bodyPr anchor="t" anchorCtr="0">
            <a:noAutofit/>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22"/>
          <p:cNvSpPr/>
          <p:nvPr userDrawn="1"/>
        </p:nvSpPr>
        <p:spPr>
          <a:xfrm>
            <a:off x="0" y="0"/>
            <a:ext cx="9144000" cy="6858000"/>
          </a:xfrm>
          <a:prstGeom prst="rect">
            <a:avLst/>
          </a:prstGeom>
          <a:gradFill flip="none" rotWithShape="1">
            <a:gsLst>
              <a:gs pos="0">
                <a:srgbClr val="00529B">
                  <a:shade val="30000"/>
                  <a:satMod val="115000"/>
                </a:srgbClr>
              </a:gs>
              <a:gs pos="50000">
                <a:srgbClr val="00529B">
                  <a:shade val="67500"/>
                  <a:satMod val="115000"/>
                </a:srgbClr>
              </a:gs>
              <a:gs pos="100000">
                <a:srgbClr val="00529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5" name="Subtitle 2"/>
          <p:cNvSpPr txBox="1">
            <a:spLocks/>
          </p:cNvSpPr>
          <p:nvPr userDrawn="1"/>
        </p:nvSpPr>
        <p:spPr>
          <a:xfrm>
            <a:off x="1979613" y="5876925"/>
            <a:ext cx="6913562" cy="315913"/>
          </a:xfrm>
          <a:prstGeom prst="rect">
            <a:avLst/>
          </a:prstGeom>
        </p:spPr>
        <p:txBody>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1000" dirty="0" smtClean="0">
                <a:solidFill>
                  <a:srgbClr val="E0D4BB"/>
                </a:solidFill>
              </a:rPr>
              <a:t>PRESENTED BY</a:t>
            </a:r>
            <a:endParaRPr lang="en-IE" sz="2000" dirty="0" smtClean="0">
              <a:solidFill>
                <a:srgbClr val="E0D4BB"/>
              </a:solidFill>
            </a:endParaRPr>
          </a:p>
        </p:txBody>
      </p:sp>
      <p:sp>
        <p:nvSpPr>
          <p:cNvPr id="6" name="Subtitle 2"/>
          <p:cNvSpPr txBox="1">
            <a:spLocks/>
          </p:cNvSpPr>
          <p:nvPr userDrawn="1"/>
        </p:nvSpPr>
        <p:spPr>
          <a:xfrm>
            <a:off x="1116013" y="6165850"/>
            <a:ext cx="7772400" cy="215900"/>
          </a:xfrm>
          <a:prstGeom prst="rect">
            <a:avLst/>
          </a:prstGeom>
        </p:spPr>
        <p:txBody>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endParaRPr lang="en-IE" sz="2000" dirty="0" smtClean="0">
              <a:solidFill>
                <a:srgbClr val="E0D4BB"/>
              </a:solidFill>
            </a:endParaRPr>
          </a:p>
        </p:txBody>
      </p:sp>
      <p:sp>
        <p:nvSpPr>
          <p:cNvPr id="7" name="Subtitle 2"/>
          <p:cNvSpPr txBox="1">
            <a:spLocks/>
          </p:cNvSpPr>
          <p:nvPr userDrawn="1"/>
        </p:nvSpPr>
        <p:spPr>
          <a:xfrm>
            <a:off x="1979613" y="6048375"/>
            <a:ext cx="6913562" cy="431800"/>
          </a:xfrm>
          <a:prstGeom prst="rect">
            <a:avLst/>
          </a:prstGeom>
        </p:spPr>
        <p:txBody>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2000" dirty="0" smtClean="0">
                <a:solidFill>
                  <a:srgbClr val="E0D4BB"/>
                </a:solidFill>
              </a:rPr>
              <a:t>Click to edit Master subtitle style</a:t>
            </a:r>
            <a:endParaRPr lang="en-US" sz="2000" dirty="0">
              <a:solidFill>
                <a:srgbClr val="E0D4BB"/>
              </a:solidFill>
            </a:endParaRPr>
          </a:p>
        </p:txBody>
      </p:sp>
      <p:pic>
        <p:nvPicPr>
          <p:cNvPr id="8" name="Picture 9" descr="aircorps.gif"/>
          <p:cNvPicPr>
            <a:picLocks noChangeAspect="1"/>
          </p:cNvPicPr>
          <p:nvPr userDrawn="1"/>
        </p:nvPicPr>
        <p:blipFill>
          <a:blip r:embed="rId2" cstate="screen"/>
          <a:srcRect/>
          <a:stretch>
            <a:fillRect/>
          </a:stretch>
        </p:blipFill>
        <p:spPr bwMode="auto">
          <a:xfrm>
            <a:off x="1173163" y="5838825"/>
            <a:ext cx="661987" cy="685800"/>
          </a:xfrm>
          <a:prstGeom prst="rect">
            <a:avLst/>
          </a:prstGeom>
          <a:noFill/>
          <a:ln w="9525">
            <a:noFill/>
            <a:miter lim="800000"/>
            <a:headEnd/>
            <a:tailEnd/>
          </a:ln>
        </p:spPr>
      </p:pic>
      <p:sp>
        <p:nvSpPr>
          <p:cNvPr id="9" name="Rectangle 23"/>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10" name="Rectangle 24"/>
          <p:cNvSpPr/>
          <p:nvPr userDrawn="1"/>
        </p:nvSpPr>
        <p:spPr>
          <a:xfrm>
            <a:off x="1042988" y="1268413"/>
            <a:ext cx="8101012" cy="144462"/>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11" name="Straight Connector 28"/>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12" name="Picture 30" descr="df_logo_rev.gif"/>
          <p:cNvPicPr>
            <a:picLocks noChangeAspect="1"/>
          </p:cNvPicPr>
          <p:nvPr userDrawn="1"/>
        </p:nvPicPr>
        <p:blipFill>
          <a:blip r:embed="rId3" cstate="screen"/>
          <a:srcRect/>
          <a:stretch>
            <a:fillRect/>
          </a:stretch>
        </p:blipFill>
        <p:spPr bwMode="auto">
          <a:xfrm>
            <a:off x="323850" y="-315913"/>
            <a:ext cx="1776413" cy="1844676"/>
          </a:xfrm>
          <a:prstGeom prst="rect">
            <a:avLst/>
          </a:prstGeom>
          <a:noFill/>
          <a:ln w="9525">
            <a:noFill/>
            <a:miter lim="800000"/>
            <a:headEnd/>
            <a:tailEnd/>
          </a:ln>
        </p:spPr>
      </p:pic>
      <p:pic>
        <p:nvPicPr>
          <p:cNvPr id="13" name="Picture 16" descr="defend_protect_support_rev.gif"/>
          <p:cNvPicPr>
            <a:picLocks noChangeAspect="1"/>
          </p:cNvPicPr>
          <p:nvPr userDrawn="1"/>
        </p:nvPicPr>
        <p:blipFill>
          <a:blip r:embed="rId4" cstate="screen"/>
          <a:srcRect t="42857" b="42857"/>
          <a:stretch>
            <a:fillRect/>
          </a:stretch>
        </p:blipFill>
        <p:spPr bwMode="auto">
          <a:xfrm>
            <a:off x="6464300" y="549275"/>
            <a:ext cx="2428875" cy="358775"/>
          </a:xfrm>
          <a:prstGeom prst="rect">
            <a:avLst/>
          </a:prstGeom>
          <a:noFill/>
          <a:ln w="9525">
            <a:noFill/>
            <a:miter lim="800000"/>
            <a:headEnd/>
            <a:tailEnd/>
          </a:ln>
        </p:spPr>
      </p:pic>
      <p:sp>
        <p:nvSpPr>
          <p:cNvPr id="2" name="Title 1"/>
          <p:cNvSpPr>
            <a:spLocks noGrp="1"/>
          </p:cNvSpPr>
          <p:nvPr>
            <p:ph type="ctrTitle"/>
          </p:nvPr>
        </p:nvSpPr>
        <p:spPr>
          <a:xfrm>
            <a:off x="1120080" y="1916832"/>
            <a:ext cx="7772400" cy="2808312"/>
          </a:xfrm>
          <a:prstGeom prst="rect">
            <a:avLst/>
          </a:prstGeom>
        </p:spPr>
        <p:txBody>
          <a:bodyPr anchor="t" anchorCtr="0">
            <a:noAutofit/>
          </a:bodyPr>
          <a:lstStyle>
            <a:lvl1pPr algn="l">
              <a:defRPr sz="8000">
                <a:solidFill>
                  <a:schemeClr val="bg1"/>
                </a:solidFill>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20080" y="4797152"/>
            <a:ext cx="7772400" cy="864096"/>
          </a:xfrm>
          <a:prstGeom prst="rect">
            <a:avLst/>
          </a:prstGeom>
        </p:spPr>
        <p:txBody>
          <a:bodyPr anchor="t" anchorCtr="0">
            <a:noAutofit/>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Rectangle 11"/>
          <p:cNvSpPr/>
          <p:nvPr userDrawn="1"/>
        </p:nvSpPr>
        <p:spPr>
          <a:xfrm>
            <a:off x="0" y="0"/>
            <a:ext cx="9144000" cy="6858000"/>
          </a:xfrm>
          <a:prstGeom prst="rect">
            <a:avLst/>
          </a:prstGeom>
          <a:gradFill flip="none" rotWithShape="1">
            <a:gsLst>
              <a:gs pos="0">
                <a:srgbClr val="00529B">
                  <a:shade val="30000"/>
                  <a:satMod val="115000"/>
                </a:srgbClr>
              </a:gs>
              <a:gs pos="50000">
                <a:srgbClr val="00529B">
                  <a:shade val="67500"/>
                  <a:satMod val="115000"/>
                </a:srgbClr>
              </a:gs>
              <a:gs pos="100000">
                <a:srgbClr val="00529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5" name="Rectangle 6"/>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6" name="Rectangle 7"/>
          <p:cNvSpPr/>
          <p:nvPr userDrawn="1"/>
        </p:nvSpPr>
        <p:spPr>
          <a:xfrm>
            <a:off x="1042988" y="1268413"/>
            <a:ext cx="8101012" cy="144462"/>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7" name="Straight Connector 8"/>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8" name="Picture 9" descr="df_logo_rev.gif"/>
          <p:cNvPicPr>
            <a:picLocks noChangeAspect="1"/>
          </p:cNvPicPr>
          <p:nvPr userDrawn="1"/>
        </p:nvPicPr>
        <p:blipFill>
          <a:blip r:embed="rId2" cstate="screen"/>
          <a:srcRect/>
          <a:stretch>
            <a:fillRect/>
          </a:stretch>
        </p:blipFill>
        <p:spPr bwMode="auto">
          <a:xfrm>
            <a:off x="323850" y="-315913"/>
            <a:ext cx="1776413" cy="1844676"/>
          </a:xfrm>
          <a:prstGeom prst="rect">
            <a:avLst/>
          </a:prstGeom>
          <a:noFill/>
          <a:ln w="9525">
            <a:noFill/>
            <a:miter lim="800000"/>
            <a:headEnd/>
            <a:tailEnd/>
          </a:ln>
        </p:spPr>
      </p:pic>
      <p:pic>
        <p:nvPicPr>
          <p:cNvPr id="9" name="Picture 12" descr="defend_protect_support_rev.gif"/>
          <p:cNvPicPr>
            <a:picLocks noChangeAspect="1"/>
          </p:cNvPicPr>
          <p:nvPr userDrawn="1"/>
        </p:nvPicPr>
        <p:blipFill>
          <a:blip r:embed="rId3" cstate="screen"/>
          <a:srcRect t="42857" b="42857"/>
          <a:stretch>
            <a:fillRect/>
          </a:stretch>
        </p:blipFill>
        <p:spPr bwMode="auto">
          <a:xfrm>
            <a:off x="6464300" y="549275"/>
            <a:ext cx="2428875" cy="358775"/>
          </a:xfrm>
          <a:prstGeom prst="rect">
            <a:avLst/>
          </a:prstGeom>
          <a:noFill/>
          <a:ln w="9525">
            <a:noFill/>
            <a:miter lim="800000"/>
            <a:headEnd/>
            <a:tailEnd/>
          </a:ln>
        </p:spPr>
      </p:pic>
      <p:sp>
        <p:nvSpPr>
          <p:cNvPr id="3" name="Content Placeholder 2"/>
          <p:cNvSpPr>
            <a:spLocks noGrp="1"/>
          </p:cNvSpPr>
          <p:nvPr>
            <p:ph idx="1"/>
          </p:nvPr>
        </p:nvSpPr>
        <p:spPr>
          <a:xfrm>
            <a:off x="1115616" y="1600200"/>
            <a:ext cx="7571184" cy="4525963"/>
          </a:xfrm>
          <a:prstGeom prst="rect">
            <a:avLst/>
          </a:prstGeom>
        </p:spPr>
        <p:txBody>
          <a:bodyPr/>
          <a:lstStyle>
            <a:lvl1pPr>
              <a:buClr>
                <a:srgbClr val="C5960B"/>
              </a:buClr>
              <a:buFont typeface="Georgia" pitchFamily="18" charset="0"/>
              <a:buChar char="&gt;"/>
              <a:defRPr>
                <a:solidFill>
                  <a:schemeClr val="bg1"/>
                </a:solidFill>
                <a:latin typeface="Georgia" pitchFamily="18" charset="0"/>
              </a:defRPr>
            </a:lvl1pPr>
            <a:lvl2pPr>
              <a:buClr>
                <a:srgbClr val="C5960B"/>
              </a:buClr>
              <a:buFont typeface="Georgia" pitchFamily="18" charset="0"/>
              <a:buChar char="&gt;"/>
              <a:defRPr>
                <a:solidFill>
                  <a:schemeClr val="bg1"/>
                </a:solidFill>
                <a:latin typeface="Georgia" pitchFamily="18" charset="0"/>
              </a:defRPr>
            </a:lvl2pPr>
            <a:lvl3pPr>
              <a:buClr>
                <a:srgbClr val="C5960B"/>
              </a:buClr>
              <a:buFont typeface="Georgia" pitchFamily="18" charset="0"/>
              <a:buChar char="&gt;"/>
              <a:defRPr>
                <a:solidFill>
                  <a:schemeClr val="bg1"/>
                </a:solidFill>
                <a:latin typeface="Georgia" pitchFamily="18" charset="0"/>
              </a:defRPr>
            </a:lvl3pPr>
            <a:lvl4pPr>
              <a:buClr>
                <a:srgbClr val="C5960B"/>
              </a:buClr>
              <a:buFont typeface="Georgia" pitchFamily="18" charset="0"/>
              <a:buChar char="&gt;"/>
              <a:defRPr>
                <a:solidFill>
                  <a:schemeClr val="bg1"/>
                </a:solidFill>
                <a:latin typeface="Georgia" pitchFamily="18" charset="0"/>
              </a:defRPr>
            </a:lvl4pPr>
            <a:lvl5pPr>
              <a:buClr>
                <a:srgbClr val="C5960B"/>
              </a:buClr>
              <a:buFont typeface="Georgia" pitchFamily="18" charset="0"/>
              <a:buChar char="&gt;"/>
              <a:defRPr>
                <a:solidFill>
                  <a:schemeClr val="bg1"/>
                </a:solidFill>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8"/>
          <p:cNvSpPr/>
          <p:nvPr userDrawn="1"/>
        </p:nvSpPr>
        <p:spPr>
          <a:xfrm>
            <a:off x="0" y="0"/>
            <a:ext cx="9144000" cy="6858000"/>
          </a:xfrm>
          <a:prstGeom prst="rect">
            <a:avLst/>
          </a:prstGeom>
          <a:gradFill flip="none" rotWithShape="1">
            <a:gsLst>
              <a:gs pos="0">
                <a:srgbClr val="00529B">
                  <a:shade val="30000"/>
                  <a:satMod val="115000"/>
                </a:srgbClr>
              </a:gs>
              <a:gs pos="50000">
                <a:srgbClr val="00529B">
                  <a:shade val="67500"/>
                  <a:satMod val="115000"/>
                </a:srgbClr>
              </a:gs>
              <a:gs pos="100000">
                <a:srgbClr val="00529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3" name="Rectangle 12"/>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4" name="Rectangle 13"/>
          <p:cNvSpPr/>
          <p:nvPr userDrawn="1"/>
        </p:nvSpPr>
        <p:spPr>
          <a:xfrm>
            <a:off x="1042988" y="1268413"/>
            <a:ext cx="8101012" cy="144462"/>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5" name="Straight Connector 14"/>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6" name="Picture 15" descr="df_logo_rev.gif"/>
          <p:cNvPicPr>
            <a:picLocks noChangeAspect="1"/>
          </p:cNvPicPr>
          <p:nvPr userDrawn="1"/>
        </p:nvPicPr>
        <p:blipFill>
          <a:blip r:embed="rId2" cstate="screen"/>
          <a:srcRect/>
          <a:stretch>
            <a:fillRect/>
          </a:stretch>
        </p:blipFill>
        <p:spPr bwMode="auto">
          <a:xfrm>
            <a:off x="323850" y="-315913"/>
            <a:ext cx="1776413" cy="1844676"/>
          </a:xfrm>
          <a:prstGeom prst="rect">
            <a:avLst/>
          </a:prstGeom>
          <a:noFill/>
          <a:ln w="9525">
            <a:noFill/>
            <a:miter lim="800000"/>
            <a:headEnd/>
            <a:tailEnd/>
          </a:ln>
        </p:spPr>
      </p:pic>
      <p:pic>
        <p:nvPicPr>
          <p:cNvPr id="7" name="Picture 9" descr="defend_protect_support_rev.gif"/>
          <p:cNvPicPr>
            <a:picLocks noChangeAspect="1"/>
          </p:cNvPicPr>
          <p:nvPr userDrawn="1"/>
        </p:nvPicPr>
        <p:blipFill>
          <a:blip r:embed="rId3" cstate="screen"/>
          <a:srcRect t="42857" b="42857"/>
          <a:stretch>
            <a:fillRect/>
          </a:stretch>
        </p:blipFill>
        <p:spPr bwMode="auto">
          <a:xfrm>
            <a:off x="6464300" y="549275"/>
            <a:ext cx="2428875" cy="35877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descr="defend_protect_support_brown.gif"/>
          <p:cNvPicPr>
            <a:picLocks noChangeAspect="1"/>
          </p:cNvPicPr>
          <p:nvPr userDrawn="1"/>
        </p:nvPicPr>
        <p:blipFill>
          <a:blip r:embed="rId2" cstate="screen"/>
          <a:srcRect t="39999" b="45714"/>
          <a:stretch>
            <a:fillRect/>
          </a:stretch>
        </p:blipFill>
        <p:spPr bwMode="auto">
          <a:xfrm>
            <a:off x="6464300" y="476250"/>
            <a:ext cx="2428875" cy="360363"/>
          </a:xfrm>
          <a:prstGeom prst="rect">
            <a:avLst/>
          </a:prstGeom>
          <a:noFill/>
          <a:ln w="9525">
            <a:noFill/>
            <a:miter lim="800000"/>
            <a:headEnd/>
            <a:tailEnd/>
          </a:ln>
        </p:spPr>
      </p:pic>
      <p:sp>
        <p:nvSpPr>
          <p:cNvPr id="3" name="Content Placeholder 2"/>
          <p:cNvSpPr>
            <a:spLocks noGrp="1"/>
          </p:cNvSpPr>
          <p:nvPr>
            <p:ph idx="1"/>
          </p:nvPr>
        </p:nvSpPr>
        <p:spPr>
          <a:xfrm>
            <a:off x="1115616" y="1600200"/>
            <a:ext cx="7571184" cy="4525963"/>
          </a:xfrm>
          <a:prstGeom prst="rect">
            <a:avLst/>
          </a:prstGeom>
        </p:spPr>
        <p:txBody>
          <a:bodyPr/>
          <a:lstStyle>
            <a:lvl1pPr>
              <a:buClr>
                <a:srgbClr val="C5960B"/>
              </a:buClr>
              <a:buFont typeface="Georgia" pitchFamily="18" charset="0"/>
              <a:buChar char="&gt;"/>
              <a:defRPr>
                <a:latin typeface="Georgia" pitchFamily="18" charset="0"/>
              </a:defRPr>
            </a:lvl1pPr>
            <a:lvl2pPr>
              <a:buClr>
                <a:srgbClr val="C5960B"/>
              </a:buClr>
              <a:buFont typeface="Georgia" pitchFamily="18" charset="0"/>
              <a:buChar char="&gt;"/>
              <a:defRPr>
                <a:latin typeface="Georgia" pitchFamily="18" charset="0"/>
              </a:defRPr>
            </a:lvl2pPr>
            <a:lvl3pPr>
              <a:buClr>
                <a:srgbClr val="C5960B"/>
              </a:buClr>
              <a:buFont typeface="Georgia" pitchFamily="18" charset="0"/>
              <a:buChar char="&gt;"/>
              <a:defRPr>
                <a:latin typeface="Georgia" pitchFamily="18" charset="0"/>
              </a:defRPr>
            </a:lvl3pPr>
            <a:lvl4pPr>
              <a:buClr>
                <a:srgbClr val="C5960B"/>
              </a:buClr>
              <a:buFont typeface="Georgia" pitchFamily="18" charset="0"/>
              <a:buChar char="&gt;"/>
              <a:defRPr>
                <a:latin typeface="Georgia" pitchFamily="18" charset="0"/>
              </a:defRPr>
            </a:lvl4pPr>
            <a:lvl5pPr>
              <a:buClr>
                <a:srgbClr val="C5960B"/>
              </a:buClr>
              <a:buFont typeface="Georgia" pitchFamily="18" charset="0"/>
              <a:buChar char="&gt;"/>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6" descr="defend_protect_support_brown.gif"/>
          <p:cNvPicPr>
            <a:picLocks noChangeAspect="1"/>
          </p:cNvPicPr>
          <p:nvPr userDrawn="1"/>
        </p:nvPicPr>
        <p:blipFill>
          <a:blip r:embed="rId2" cstate="screen"/>
          <a:srcRect t="39999" b="45714"/>
          <a:stretch>
            <a:fillRect/>
          </a:stretch>
        </p:blipFill>
        <p:spPr bwMode="auto">
          <a:xfrm>
            <a:off x="6464300" y="476250"/>
            <a:ext cx="2428875" cy="360363"/>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4" name="Rectangle 10"/>
          <p:cNvSpPr/>
          <p:nvPr userDrawn="1"/>
        </p:nvSpPr>
        <p:spPr>
          <a:xfrm>
            <a:off x="0" y="0"/>
            <a:ext cx="9144000" cy="6858000"/>
          </a:xfrm>
          <a:prstGeom prst="rect">
            <a:avLst/>
          </a:prstGeom>
          <a:gradFill>
            <a:gsLst>
              <a:gs pos="0">
                <a:srgbClr val="00070C"/>
              </a:gs>
              <a:gs pos="50000">
                <a:srgbClr val="003151"/>
              </a:gs>
              <a:gs pos="100000">
                <a:srgbClr val="0031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5" name="Rectangle 6"/>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6" name="Rectangle 7"/>
          <p:cNvSpPr/>
          <p:nvPr userDrawn="1"/>
        </p:nvSpPr>
        <p:spPr>
          <a:xfrm>
            <a:off x="1042988" y="1268413"/>
            <a:ext cx="8101012" cy="144462"/>
          </a:xfrm>
          <a:prstGeom prst="rect">
            <a:avLst/>
          </a:prstGeom>
          <a:solidFill>
            <a:srgbClr val="003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7" name="Straight Connector 8"/>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8" name="Picture 9" descr="df_logo_rev.gif"/>
          <p:cNvPicPr>
            <a:picLocks noChangeAspect="1"/>
          </p:cNvPicPr>
          <p:nvPr userDrawn="1"/>
        </p:nvPicPr>
        <p:blipFill>
          <a:blip r:embed="rId2" cstate="screen"/>
          <a:srcRect/>
          <a:stretch>
            <a:fillRect/>
          </a:stretch>
        </p:blipFill>
        <p:spPr bwMode="auto">
          <a:xfrm>
            <a:off x="323850" y="-315913"/>
            <a:ext cx="1776413" cy="1844676"/>
          </a:xfrm>
          <a:prstGeom prst="rect">
            <a:avLst/>
          </a:prstGeom>
          <a:noFill/>
          <a:ln w="9525">
            <a:noFill/>
            <a:miter lim="800000"/>
            <a:headEnd/>
            <a:tailEnd/>
          </a:ln>
        </p:spPr>
      </p:pic>
      <p:pic>
        <p:nvPicPr>
          <p:cNvPr id="9" name="Picture 12" descr="defend_protect_support_rev.gif"/>
          <p:cNvPicPr>
            <a:picLocks noChangeAspect="1"/>
          </p:cNvPicPr>
          <p:nvPr userDrawn="1"/>
        </p:nvPicPr>
        <p:blipFill>
          <a:blip r:embed="rId3" cstate="screen"/>
          <a:srcRect t="42857" b="42857"/>
          <a:stretch>
            <a:fillRect/>
          </a:stretch>
        </p:blipFill>
        <p:spPr bwMode="auto">
          <a:xfrm>
            <a:off x="6464300" y="549275"/>
            <a:ext cx="2428875" cy="358775"/>
          </a:xfrm>
          <a:prstGeom prst="rect">
            <a:avLst/>
          </a:prstGeom>
          <a:noFill/>
          <a:ln w="9525">
            <a:noFill/>
            <a:miter lim="800000"/>
            <a:headEnd/>
            <a:tailEnd/>
          </a:ln>
        </p:spPr>
      </p:pic>
      <p:pic>
        <p:nvPicPr>
          <p:cNvPr id="10" name="Picture 14" descr="naval.gif"/>
          <p:cNvPicPr>
            <a:picLocks noChangeAspect="1"/>
          </p:cNvPicPr>
          <p:nvPr userDrawn="1"/>
        </p:nvPicPr>
        <p:blipFill>
          <a:blip r:embed="rId4" cstate="screen"/>
          <a:srcRect/>
          <a:stretch>
            <a:fillRect/>
          </a:stretch>
        </p:blipFill>
        <p:spPr bwMode="auto">
          <a:xfrm>
            <a:off x="8243888" y="5876925"/>
            <a:ext cx="792162" cy="822325"/>
          </a:xfrm>
          <a:prstGeom prst="rect">
            <a:avLst/>
          </a:prstGeom>
          <a:noFill/>
          <a:ln w="9525">
            <a:noFill/>
            <a:miter lim="800000"/>
            <a:headEnd/>
            <a:tailEnd/>
          </a:ln>
        </p:spPr>
      </p:pic>
      <p:sp>
        <p:nvSpPr>
          <p:cNvPr id="3" name="Content Placeholder 2"/>
          <p:cNvSpPr>
            <a:spLocks noGrp="1"/>
          </p:cNvSpPr>
          <p:nvPr>
            <p:ph idx="1"/>
          </p:nvPr>
        </p:nvSpPr>
        <p:spPr>
          <a:xfrm>
            <a:off x="1115616" y="1600200"/>
            <a:ext cx="7571184" cy="4525963"/>
          </a:xfrm>
          <a:prstGeom prst="rect">
            <a:avLst/>
          </a:prstGeom>
        </p:spPr>
        <p:txBody>
          <a:bodyPr/>
          <a:lstStyle>
            <a:lvl1pPr>
              <a:buClr>
                <a:srgbClr val="C5960B"/>
              </a:buClr>
              <a:buFont typeface="Georgia" pitchFamily="18" charset="0"/>
              <a:buChar char="&gt;"/>
              <a:defRPr>
                <a:solidFill>
                  <a:schemeClr val="bg1"/>
                </a:solidFill>
                <a:latin typeface="Georgia" pitchFamily="18" charset="0"/>
              </a:defRPr>
            </a:lvl1pPr>
            <a:lvl2pPr>
              <a:buClr>
                <a:srgbClr val="C5960B"/>
              </a:buClr>
              <a:buFont typeface="Georgia" pitchFamily="18" charset="0"/>
              <a:buChar char="&gt;"/>
              <a:defRPr>
                <a:solidFill>
                  <a:schemeClr val="bg1"/>
                </a:solidFill>
                <a:latin typeface="Georgia" pitchFamily="18" charset="0"/>
              </a:defRPr>
            </a:lvl2pPr>
            <a:lvl3pPr>
              <a:buClr>
                <a:srgbClr val="C5960B"/>
              </a:buClr>
              <a:buFont typeface="Georgia" pitchFamily="18" charset="0"/>
              <a:buChar char="&gt;"/>
              <a:defRPr>
                <a:solidFill>
                  <a:schemeClr val="bg1"/>
                </a:solidFill>
                <a:latin typeface="Georgia" pitchFamily="18" charset="0"/>
              </a:defRPr>
            </a:lvl3pPr>
            <a:lvl4pPr>
              <a:buClr>
                <a:srgbClr val="C5960B"/>
              </a:buClr>
              <a:buFont typeface="Georgia" pitchFamily="18" charset="0"/>
              <a:buChar char="&gt;"/>
              <a:defRPr>
                <a:solidFill>
                  <a:schemeClr val="bg1"/>
                </a:solidFill>
                <a:latin typeface="Georgia" pitchFamily="18" charset="0"/>
              </a:defRPr>
            </a:lvl4pPr>
            <a:lvl5pPr>
              <a:buClr>
                <a:srgbClr val="C5960B"/>
              </a:buClr>
              <a:buFont typeface="Georgia" pitchFamily="18" charset="0"/>
              <a:buChar char="&gt;"/>
              <a:defRPr>
                <a:solidFill>
                  <a:schemeClr val="bg1"/>
                </a:solidFill>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7"/>
          <p:cNvSpPr/>
          <p:nvPr userDrawn="1"/>
        </p:nvSpPr>
        <p:spPr>
          <a:xfrm>
            <a:off x="0" y="0"/>
            <a:ext cx="9144000" cy="6858000"/>
          </a:xfrm>
          <a:prstGeom prst="rect">
            <a:avLst/>
          </a:prstGeom>
          <a:gradFill>
            <a:gsLst>
              <a:gs pos="0">
                <a:srgbClr val="00070C"/>
              </a:gs>
              <a:gs pos="50000">
                <a:srgbClr val="003151"/>
              </a:gs>
              <a:gs pos="100000">
                <a:srgbClr val="00315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3" name="Rectangle 12"/>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4" name="Rectangle 13"/>
          <p:cNvSpPr/>
          <p:nvPr userDrawn="1"/>
        </p:nvSpPr>
        <p:spPr>
          <a:xfrm>
            <a:off x="1042988" y="1268413"/>
            <a:ext cx="8101012" cy="144462"/>
          </a:xfrm>
          <a:prstGeom prst="rect">
            <a:avLst/>
          </a:prstGeom>
          <a:solidFill>
            <a:srgbClr val="003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5" name="Straight Connector 14"/>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6" name="Picture 15" descr="df_logo_rev.gif"/>
          <p:cNvPicPr>
            <a:picLocks noChangeAspect="1"/>
          </p:cNvPicPr>
          <p:nvPr userDrawn="1"/>
        </p:nvPicPr>
        <p:blipFill>
          <a:blip r:embed="rId2" cstate="screen"/>
          <a:srcRect/>
          <a:stretch>
            <a:fillRect/>
          </a:stretch>
        </p:blipFill>
        <p:spPr bwMode="auto">
          <a:xfrm>
            <a:off x="323850" y="-315913"/>
            <a:ext cx="1776413" cy="1844676"/>
          </a:xfrm>
          <a:prstGeom prst="rect">
            <a:avLst/>
          </a:prstGeom>
          <a:noFill/>
          <a:ln w="9525">
            <a:noFill/>
            <a:miter lim="800000"/>
            <a:headEnd/>
            <a:tailEnd/>
          </a:ln>
        </p:spPr>
      </p:pic>
      <p:pic>
        <p:nvPicPr>
          <p:cNvPr id="7" name="Picture 9" descr="defend_protect_support_rev.gif"/>
          <p:cNvPicPr>
            <a:picLocks noChangeAspect="1"/>
          </p:cNvPicPr>
          <p:nvPr userDrawn="1"/>
        </p:nvPicPr>
        <p:blipFill>
          <a:blip r:embed="rId3" cstate="screen"/>
          <a:srcRect t="42857" b="42857"/>
          <a:stretch>
            <a:fillRect/>
          </a:stretch>
        </p:blipFill>
        <p:spPr bwMode="auto">
          <a:xfrm>
            <a:off x="6464300" y="549275"/>
            <a:ext cx="2428875" cy="358775"/>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defend_protect_support_brown.gif"/>
          <p:cNvPicPr>
            <a:picLocks noChangeAspect="1"/>
          </p:cNvPicPr>
          <p:nvPr userDrawn="1"/>
        </p:nvPicPr>
        <p:blipFill>
          <a:blip r:embed="rId2" cstate="screen"/>
          <a:srcRect t="39999" b="45714"/>
          <a:stretch>
            <a:fillRect/>
          </a:stretch>
        </p:blipFill>
        <p:spPr bwMode="auto">
          <a:xfrm>
            <a:off x="6464300" y="476250"/>
            <a:ext cx="2428875" cy="360363"/>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Titolo Testo</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3200">
                <a:solidFill>
                  <a:srgbClr val="888888"/>
                </a:solidFill>
              </a:rPr>
              <a:t>Corpo livello uno</a:t>
            </a:r>
          </a:p>
          <a:p>
            <a:pPr lvl="1">
              <a:defRPr sz="1800">
                <a:solidFill>
                  <a:srgbClr val="000000"/>
                </a:solidFill>
              </a:defRPr>
            </a:pPr>
            <a:r>
              <a:rPr sz="3200">
                <a:solidFill>
                  <a:srgbClr val="888888"/>
                </a:solidFill>
              </a:rPr>
              <a:t>Corpo livello due</a:t>
            </a:r>
          </a:p>
          <a:p>
            <a:pPr lvl="2">
              <a:defRPr sz="1800">
                <a:solidFill>
                  <a:srgbClr val="000000"/>
                </a:solidFill>
              </a:defRPr>
            </a:pPr>
            <a:r>
              <a:rPr sz="3200">
                <a:solidFill>
                  <a:srgbClr val="888888"/>
                </a:solidFill>
              </a:rPr>
              <a:t>Corpo livello tre</a:t>
            </a:r>
          </a:p>
          <a:p>
            <a:pPr lvl="3">
              <a:defRPr sz="1800">
                <a:solidFill>
                  <a:srgbClr val="000000"/>
                </a:solidFill>
              </a:defRPr>
            </a:pPr>
            <a:r>
              <a:rPr sz="3200">
                <a:solidFill>
                  <a:srgbClr val="888888"/>
                </a:solidFill>
              </a:rPr>
              <a:t>Corpo livello quattro</a:t>
            </a:r>
          </a:p>
          <a:p>
            <a:pPr lvl="4">
              <a:defRPr sz="1800">
                <a:solidFill>
                  <a:srgbClr val="000000"/>
                </a:solidFill>
              </a:defRPr>
            </a:pPr>
            <a:r>
              <a:rPr sz="3200">
                <a:solidFill>
                  <a:srgbClr val="888888"/>
                </a:solidFill>
              </a:rPr>
              <a:t>Livello 5</a:t>
            </a:r>
          </a:p>
        </p:txBody>
      </p:sp>
      <p:sp>
        <p:nvSpPr>
          <p:cNvPr id="8" name="Shape 8"/>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9"/>
          <p:cNvSpPr/>
          <p:nvPr userDrawn="1"/>
        </p:nvSpPr>
        <p:spPr>
          <a:xfrm>
            <a:off x="0" y="0"/>
            <a:ext cx="9144000" cy="6858000"/>
          </a:xfrm>
          <a:prstGeom prst="rect">
            <a:avLst/>
          </a:prstGeom>
          <a:gradFill flip="none" rotWithShape="1">
            <a:gsLst>
              <a:gs pos="0">
                <a:srgbClr val="3F1E09"/>
              </a:gs>
              <a:gs pos="50000">
                <a:srgbClr val="51260B"/>
              </a:gs>
              <a:gs pos="100000">
                <a:srgbClr val="51260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3" name="Rectangle 12"/>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4" name="Rectangle 13"/>
          <p:cNvSpPr/>
          <p:nvPr userDrawn="1"/>
        </p:nvSpPr>
        <p:spPr>
          <a:xfrm>
            <a:off x="1042988" y="1268413"/>
            <a:ext cx="8101012" cy="144462"/>
          </a:xfrm>
          <a:prstGeom prst="rect">
            <a:avLst/>
          </a:prstGeom>
          <a:solidFill>
            <a:srgbClr val="5126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5" name="Straight Connector 14"/>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6" name="Picture 15" descr="df_logo_rev.gif"/>
          <p:cNvPicPr>
            <a:picLocks noChangeAspect="1"/>
          </p:cNvPicPr>
          <p:nvPr userDrawn="1"/>
        </p:nvPicPr>
        <p:blipFill>
          <a:blip r:embed="rId2" cstate="screen"/>
          <a:srcRect/>
          <a:stretch>
            <a:fillRect/>
          </a:stretch>
        </p:blipFill>
        <p:spPr bwMode="auto">
          <a:xfrm>
            <a:off x="323850" y="-315913"/>
            <a:ext cx="1776413" cy="1844676"/>
          </a:xfrm>
          <a:prstGeom prst="rect">
            <a:avLst/>
          </a:prstGeom>
          <a:noFill/>
          <a:ln w="9525">
            <a:noFill/>
            <a:miter lim="800000"/>
            <a:headEnd/>
            <a:tailEnd/>
          </a:ln>
        </p:spPr>
      </p:pic>
      <p:pic>
        <p:nvPicPr>
          <p:cNvPr id="7" name="Picture 7" descr="defend_protect_support_rev.gif"/>
          <p:cNvPicPr>
            <a:picLocks noChangeAspect="1"/>
          </p:cNvPicPr>
          <p:nvPr userDrawn="1"/>
        </p:nvPicPr>
        <p:blipFill>
          <a:blip r:embed="rId3" cstate="screen"/>
          <a:srcRect t="42857" b="42857"/>
          <a:stretch>
            <a:fillRect/>
          </a:stretch>
        </p:blipFill>
        <p:spPr bwMode="auto">
          <a:xfrm>
            <a:off x="6464300" y="549275"/>
            <a:ext cx="2428875" cy="3587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defend_protect_support_brown.gif"/>
          <p:cNvPicPr>
            <a:picLocks noChangeAspect="1"/>
          </p:cNvPicPr>
          <p:nvPr userDrawn="1"/>
        </p:nvPicPr>
        <p:blipFill>
          <a:blip r:embed="rId2" cstate="screen"/>
          <a:srcRect t="39999" b="45714"/>
          <a:stretch>
            <a:fillRect/>
          </a:stretch>
        </p:blipFill>
        <p:spPr bwMode="auto">
          <a:xfrm>
            <a:off x="6464300" y="476250"/>
            <a:ext cx="2428875" cy="360363"/>
          </a:xfrm>
          <a:prstGeom prst="rect">
            <a:avLst/>
          </a:prstGeom>
          <a:noFill/>
          <a:ln w="9525">
            <a:noFill/>
            <a:miter lim="800000"/>
            <a:headEnd/>
            <a:tailEnd/>
          </a:ln>
        </p:spPr>
      </p:pic>
      <p:sp>
        <p:nvSpPr>
          <p:cNvPr id="3" name="Content Placeholder 2"/>
          <p:cNvSpPr>
            <a:spLocks noGrp="1"/>
          </p:cNvSpPr>
          <p:nvPr>
            <p:ph idx="1"/>
          </p:nvPr>
        </p:nvSpPr>
        <p:spPr>
          <a:xfrm>
            <a:off x="1115616" y="1600200"/>
            <a:ext cx="7571184" cy="4525963"/>
          </a:xfrm>
          <a:prstGeom prst="rect">
            <a:avLst/>
          </a:prstGeom>
        </p:spPr>
        <p:txBody>
          <a:bodyPr/>
          <a:lstStyle>
            <a:lvl1pPr>
              <a:buClr>
                <a:srgbClr val="C5960B"/>
              </a:buClr>
              <a:buFont typeface="Georgia" pitchFamily="18" charset="0"/>
              <a:buChar char="&gt;"/>
              <a:defRPr>
                <a:latin typeface="Georgia" pitchFamily="18" charset="0"/>
              </a:defRPr>
            </a:lvl1pPr>
            <a:lvl2pPr>
              <a:buClr>
                <a:srgbClr val="C5960B"/>
              </a:buClr>
              <a:buFont typeface="Georgia" pitchFamily="18" charset="0"/>
              <a:buChar char="&gt;"/>
              <a:defRPr>
                <a:latin typeface="Georgia" pitchFamily="18" charset="0"/>
              </a:defRPr>
            </a:lvl2pPr>
            <a:lvl3pPr>
              <a:buClr>
                <a:srgbClr val="C5960B"/>
              </a:buClr>
              <a:buFont typeface="Georgia" pitchFamily="18" charset="0"/>
              <a:buChar char="&gt;"/>
              <a:defRPr>
                <a:latin typeface="Georgia" pitchFamily="18" charset="0"/>
              </a:defRPr>
            </a:lvl3pPr>
            <a:lvl4pPr>
              <a:buClr>
                <a:srgbClr val="C5960B"/>
              </a:buClr>
              <a:buFont typeface="Georgia" pitchFamily="18" charset="0"/>
              <a:buChar char="&gt;"/>
              <a:defRPr>
                <a:latin typeface="Georgia" pitchFamily="18" charset="0"/>
              </a:defRPr>
            </a:lvl4pPr>
            <a:lvl5pPr>
              <a:buClr>
                <a:srgbClr val="C5960B"/>
              </a:buClr>
              <a:buFont typeface="Georgia" pitchFamily="18" charset="0"/>
              <a:buChar char="&gt;"/>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2" name="Picture 6" descr="defend_protect_support_brown.gif"/>
          <p:cNvPicPr>
            <a:picLocks noChangeAspect="1"/>
          </p:cNvPicPr>
          <p:nvPr userDrawn="1"/>
        </p:nvPicPr>
        <p:blipFill>
          <a:blip r:embed="rId2" cstate="screen"/>
          <a:srcRect t="39999" b="45714"/>
          <a:stretch>
            <a:fillRect/>
          </a:stretch>
        </p:blipFill>
        <p:spPr bwMode="auto">
          <a:xfrm>
            <a:off x="6464300" y="476250"/>
            <a:ext cx="2428875" cy="36036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22"/>
          <p:cNvSpPr/>
          <p:nvPr userDrawn="1"/>
        </p:nvSpPr>
        <p:spPr>
          <a:xfrm>
            <a:off x="0" y="0"/>
            <a:ext cx="9144000" cy="6858000"/>
          </a:xfrm>
          <a:prstGeom prst="rect">
            <a:avLst/>
          </a:prstGeom>
          <a:gradFill flip="none" rotWithShape="1">
            <a:gsLst>
              <a:gs pos="0">
                <a:srgbClr val="3E4823">
                  <a:shade val="30000"/>
                  <a:satMod val="115000"/>
                </a:srgbClr>
              </a:gs>
              <a:gs pos="50000">
                <a:srgbClr val="3E4823">
                  <a:shade val="67500"/>
                  <a:satMod val="115000"/>
                </a:srgbClr>
              </a:gs>
              <a:gs pos="100000">
                <a:srgbClr val="3E482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5" name="Subtitle 2"/>
          <p:cNvSpPr txBox="1">
            <a:spLocks/>
          </p:cNvSpPr>
          <p:nvPr userDrawn="1"/>
        </p:nvSpPr>
        <p:spPr>
          <a:xfrm>
            <a:off x="1979613" y="5876925"/>
            <a:ext cx="6913562" cy="315913"/>
          </a:xfrm>
          <a:prstGeom prst="rect">
            <a:avLst/>
          </a:prstGeom>
        </p:spPr>
        <p:txBody>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1000" dirty="0" smtClean="0">
                <a:solidFill>
                  <a:srgbClr val="E0D4BB"/>
                </a:solidFill>
              </a:rPr>
              <a:t>PRESENTED BY</a:t>
            </a:r>
            <a:endParaRPr lang="en-IE" sz="2000" dirty="0" smtClean="0">
              <a:solidFill>
                <a:srgbClr val="E0D4BB"/>
              </a:solidFill>
            </a:endParaRPr>
          </a:p>
        </p:txBody>
      </p:sp>
      <p:sp>
        <p:nvSpPr>
          <p:cNvPr id="6" name="Subtitle 2"/>
          <p:cNvSpPr txBox="1">
            <a:spLocks/>
          </p:cNvSpPr>
          <p:nvPr userDrawn="1"/>
        </p:nvSpPr>
        <p:spPr>
          <a:xfrm>
            <a:off x="1116013" y="6165850"/>
            <a:ext cx="7772400" cy="215900"/>
          </a:xfrm>
          <a:prstGeom prst="rect">
            <a:avLst/>
          </a:prstGeom>
        </p:spPr>
        <p:txBody>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endParaRPr lang="en-IE" sz="2000" dirty="0" smtClean="0">
              <a:solidFill>
                <a:srgbClr val="E0D4BB"/>
              </a:solidFill>
            </a:endParaRPr>
          </a:p>
        </p:txBody>
      </p:sp>
      <p:sp>
        <p:nvSpPr>
          <p:cNvPr id="7" name="Subtitle 2"/>
          <p:cNvSpPr txBox="1">
            <a:spLocks/>
          </p:cNvSpPr>
          <p:nvPr userDrawn="1"/>
        </p:nvSpPr>
        <p:spPr>
          <a:xfrm>
            <a:off x="1979613" y="6048375"/>
            <a:ext cx="6913562" cy="431800"/>
          </a:xfrm>
          <a:prstGeom prst="rect">
            <a:avLst/>
          </a:prstGeom>
        </p:spPr>
        <p:txBody>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2000" dirty="0" smtClean="0">
                <a:solidFill>
                  <a:srgbClr val="E0D4BB"/>
                </a:solidFill>
              </a:rPr>
              <a:t>Click to edit Master subtitle style</a:t>
            </a:r>
            <a:endParaRPr lang="en-US" sz="2000" dirty="0">
              <a:solidFill>
                <a:srgbClr val="E0D4BB"/>
              </a:solidFill>
            </a:endParaRPr>
          </a:p>
        </p:txBody>
      </p:sp>
      <p:sp>
        <p:nvSpPr>
          <p:cNvPr id="8" name="Rectangle 23"/>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9" name="Rectangle 24"/>
          <p:cNvSpPr/>
          <p:nvPr userDrawn="1"/>
        </p:nvSpPr>
        <p:spPr>
          <a:xfrm>
            <a:off x="1042988" y="1268413"/>
            <a:ext cx="8101012" cy="144462"/>
          </a:xfrm>
          <a:prstGeom prst="rect">
            <a:avLst/>
          </a:prstGeom>
          <a:solidFill>
            <a:srgbClr val="3E4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10" name="Straight Connector 28"/>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11" name="Picture 30" descr="df_logo_rev.gif"/>
          <p:cNvPicPr>
            <a:picLocks noChangeAspect="1"/>
          </p:cNvPicPr>
          <p:nvPr userDrawn="1"/>
        </p:nvPicPr>
        <p:blipFill>
          <a:blip r:embed="rId2" cstate="screen"/>
          <a:srcRect/>
          <a:stretch>
            <a:fillRect/>
          </a:stretch>
        </p:blipFill>
        <p:spPr bwMode="auto">
          <a:xfrm>
            <a:off x="323850" y="-315913"/>
            <a:ext cx="1776413" cy="1844676"/>
          </a:xfrm>
          <a:prstGeom prst="rect">
            <a:avLst/>
          </a:prstGeom>
          <a:noFill/>
          <a:ln w="9525">
            <a:noFill/>
            <a:miter lim="800000"/>
            <a:headEnd/>
            <a:tailEnd/>
          </a:ln>
        </p:spPr>
      </p:pic>
      <p:pic>
        <p:nvPicPr>
          <p:cNvPr id="12" name="Picture 16" descr="army.gif"/>
          <p:cNvPicPr>
            <a:picLocks noChangeAspect="1"/>
          </p:cNvPicPr>
          <p:nvPr userDrawn="1"/>
        </p:nvPicPr>
        <p:blipFill>
          <a:blip r:embed="rId3" cstate="screen"/>
          <a:srcRect/>
          <a:stretch>
            <a:fillRect/>
          </a:stretch>
        </p:blipFill>
        <p:spPr bwMode="auto">
          <a:xfrm>
            <a:off x="1173163" y="5838825"/>
            <a:ext cx="661987" cy="685800"/>
          </a:xfrm>
          <a:prstGeom prst="rect">
            <a:avLst/>
          </a:prstGeom>
          <a:noFill/>
          <a:ln w="9525">
            <a:noFill/>
            <a:miter lim="800000"/>
            <a:headEnd/>
            <a:tailEnd/>
          </a:ln>
        </p:spPr>
      </p:pic>
      <p:pic>
        <p:nvPicPr>
          <p:cNvPr id="13" name="Picture 17" descr="defend_protect_support_rev.gif"/>
          <p:cNvPicPr>
            <a:picLocks noChangeAspect="1"/>
          </p:cNvPicPr>
          <p:nvPr userDrawn="1"/>
        </p:nvPicPr>
        <p:blipFill>
          <a:blip r:embed="rId4" cstate="screen"/>
          <a:srcRect t="42857" b="42857"/>
          <a:stretch>
            <a:fillRect/>
          </a:stretch>
        </p:blipFill>
        <p:spPr bwMode="auto">
          <a:xfrm>
            <a:off x="6464300" y="549275"/>
            <a:ext cx="2428875" cy="358775"/>
          </a:xfrm>
          <a:prstGeom prst="rect">
            <a:avLst/>
          </a:prstGeom>
          <a:noFill/>
          <a:ln w="9525">
            <a:noFill/>
            <a:miter lim="800000"/>
            <a:headEnd/>
            <a:tailEnd/>
          </a:ln>
        </p:spPr>
      </p:pic>
      <p:sp>
        <p:nvSpPr>
          <p:cNvPr id="2" name="Title 1"/>
          <p:cNvSpPr>
            <a:spLocks noGrp="1"/>
          </p:cNvSpPr>
          <p:nvPr>
            <p:ph type="ctrTitle"/>
          </p:nvPr>
        </p:nvSpPr>
        <p:spPr>
          <a:xfrm>
            <a:off x="1120080" y="1916832"/>
            <a:ext cx="7772400" cy="2808312"/>
          </a:xfrm>
          <a:prstGeom prst="rect">
            <a:avLst/>
          </a:prstGeom>
        </p:spPr>
        <p:txBody>
          <a:bodyPr anchor="t" anchorCtr="0">
            <a:noAutofit/>
          </a:bodyPr>
          <a:lstStyle>
            <a:lvl1pPr algn="l">
              <a:defRPr sz="8000">
                <a:solidFill>
                  <a:schemeClr val="bg1"/>
                </a:solidFill>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20080" y="4797152"/>
            <a:ext cx="7772400" cy="864096"/>
          </a:xfrm>
          <a:prstGeom prst="rect">
            <a:avLst/>
          </a:prstGeom>
        </p:spPr>
        <p:txBody>
          <a:bodyPr anchor="t" anchorCtr="0">
            <a:noAutofit/>
          </a:bodyPr>
          <a:lstStyle>
            <a:lvl1pPr marL="0" indent="0" algn="l">
              <a:buNone/>
              <a:defRPr sz="4000">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0"/>
          <p:cNvSpPr/>
          <p:nvPr userDrawn="1"/>
        </p:nvSpPr>
        <p:spPr>
          <a:xfrm>
            <a:off x="0" y="0"/>
            <a:ext cx="9144000" cy="6858000"/>
          </a:xfrm>
          <a:prstGeom prst="rect">
            <a:avLst/>
          </a:prstGeom>
          <a:gradFill flip="none" rotWithShape="1">
            <a:gsLst>
              <a:gs pos="0">
                <a:srgbClr val="3E4823">
                  <a:shade val="30000"/>
                  <a:satMod val="115000"/>
                </a:srgbClr>
              </a:gs>
              <a:gs pos="50000">
                <a:srgbClr val="3E4823">
                  <a:shade val="67500"/>
                  <a:satMod val="115000"/>
                </a:srgbClr>
              </a:gs>
              <a:gs pos="100000">
                <a:srgbClr val="3E482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5" name="Rectangle 6"/>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6" name="Rectangle 7"/>
          <p:cNvSpPr/>
          <p:nvPr userDrawn="1"/>
        </p:nvSpPr>
        <p:spPr>
          <a:xfrm>
            <a:off x="1042988" y="1268413"/>
            <a:ext cx="8101012" cy="144462"/>
          </a:xfrm>
          <a:prstGeom prst="rect">
            <a:avLst/>
          </a:prstGeom>
          <a:solidFill>
            <a:srgbClr val="3E4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7" name="Straight Connector 8"/>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8" name="Picture 9" descr="df_logo_rev.gif"/>
          <p:cNvPicPr>
            <a:picLocks noChangeAspect="1"/>
          </p:cNvPicPr>
          <p:nvPr userDrawn="1"/>
        </p:nvPicPr>
        <p:blipFill>
          <a:blip r:embed="rId2" cstate="screen"/>
          <a:srcRect/>
          <a:stretch>
            <a:fillRect/>
          </a:stretch>
        </p:blipFill>
        <p:spPr bwMode="auto">
          <a:xfrm>
            <a:off x="323850" y="-315913"/>
            <a:ext cx="1776413" cy="1844676"/>
          </a:xfrm>
          <a:prstGeom prst="rect">
            <a:avLst/>
          </a:prstGeom>
          <a:noFill/>
          <a:ln w="9525">
            <a:noFill/>
            <a:miter lim="800000"/>
            <a:headEnd/>
            <a:tailEnd/>
          </a:ln>
        </p:spPr>
      </p:pic>
      <p:pic>
        <p:nvPicPr>
          <p:cNvPr id="9" name="Picture 11" descr="defend_protect_support_rev.gif"/>
          <p:cNvPicPr>
            <a:picLocks noChangeAspect="1"/>
          </p:cNvPicPr>
          <p:nvPr userDrawn="1"/>
        </p:nvPicPr>
        <p:blipFill>
          <a:blip r:embed="rId3" cstate="screen"/>
          <a:srcRect t="42857" b="42857"/>
          <a:stretch>
            <a:fillRect/>
          </a:stretch>
        </p:blipFill>
        <p:spPr bwMode="auto">
          <a:xfrm>
            <a:off x="6464300" y="549275"/>
            <a:ext cx="2428875" cy="358775"/>
          </a:xfrm>
          <a:prstGeom prst="rect">
            <a:avLst/>
          </a:prstGeom>
          <a:noFill/>
          <a:ln w="9525">
            <a:noFill/>
            <a:miter lim="800000"/>
            <a:headEnd/>
            <a:tailEnd/>
          </a:ln>
        </p:spPr>
      </p:pic>
      <p:sp>
        <p:nvSpPr>
          <p:cNvPr id="3" name="Content Placeholder 2"/>
          <p:cNvSpPr>
            <a:spLocks noGrp="1"/>
          </p:cNvSpPr>
          <p:nvPr>
            <p:ph idx="1"/>
          </p:nvPr>
        </p:nvSpPr>
        <p:spPr>
          <a:xfrm>
            <a:off x="1115616" y="1600200"/>
            <a:ext cx="7571184" cy="4525963"/>
          </a:xfrm>
          <a:prstGeom prst="rect">
            <a:avLst/>
          </a:prstGeom>
        </p:spPr>
        <p:txBody>
          <a:bodyPr/>
          <a:lstStyle>
            <a:lvl1pPr>
              <a:buClr>
                <a:srgbClr val="C5960B"/>
              </a:buClr>
              <a:buFont typeface="Georgia" pitchFamily="18" charset="0"/>
              <a:buChar char="&gt;"/>
              <a:defRPr>
                <a:solidFill>
                  <a:schemeClr val="bg1"/>
                </a:solidFill>
                <a:latin typeface="Georgia" pitchFamily="18" charset="0"/>
              </a:defRPr>
            </a:lvl1pPr>
            <a:lvl2pPr>
              <a:buClr>
                <a:srgbClr val="C5960B"/>
              </a:buClr>
              <a:buFont typeface="Georgia" pitchFamily="18" charset="0"/>
              <a:buChar char="&gt;"/>
              <a:defRPr>
                <a:solidFill>
                  <a:schemeClr val="bg1"/>
                </a:solidFill>
                <a:latin typeface="Georgia" pitchFamily="18" charset="0"/>
              </a:defRPr>
            </a:lvl2pPr>
            <a:lvl3pPr>
              <a:buClr>
                <a:srgbClr val="C5960B"/>
              </a:buClr>
              <a:buFont typeface="Georgia" pitchFamily="18" charset="0"/>
              <a:buChar char="&gt;"/>
              <a:defRPr>
                <a:solidFill>
                  <a:schemeClr val="bg1"/>
                </a:solidFill>
                <a:latin typeface="Georgia" pitchFamily="18" charset="0"/>
              </a:defRPr>
            </a:lvl3pPr>
            <a:lvl4pPr>
              <a:buClr>
                <a:srgbClr val="C5960B"/>
              </a:buClr>
              <a:buFont typeface="Georgia" pitchFamily="18" charset="0"/>
              <a:buChar char="&gt;"/>
              <a:defRPr>
                <a:solidFill>
                  <a:schemeClr val="bg1"/>
                </a:solidFill>
                <a:latin typeface="Georgia" pitchFamily="18" charset="0"/>
              </a:defRPr>
            </a:lvl4pPr>
            <a:lvl5pPr>
              <a:buClr>
                <a:srgbClr val="C5960B"/>
              </a:buClr>
              <a:buFont typeface="Georgia" pitchFamily="18" charset="0"/>
              <a:buChar char="&gt;"/>
              <a:defRPr>
                <a:solidFill>
                  <a:schemeClr val="bg1"/>
                </a:solidFill>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7"/>
          <p:cNvSpPr/>
          <p:nvPr userDrawn="1"/>
        </p:nvSpPr>
        <p:spPr>
          <a:xfrm>
            <a:off x="0" y="0"/>
            <a:ext cx="9144000" cy="6858000"/>
          </a:xfrm>
          <a:prstGeom prst="rect">
            <a:avLst/>
          </a:prstGeom>
          <a:gradFill flip="none" rotWithShape="1">
            <a:gsLst>
              <a:gs pos="0">
                <a:srgbClr val="3E4823">
                  <a:shade val="30000"/>
                  <a:satMod val="115000"/>
                </a:srgbClr>
              </a:gs>
              <a:gs pos="50000">
                <a:srgbClr val="3E4823">
                  <a:shade val="67500"/>
                  <a:satMod val="115000"/>
                </a:srgbClr>
              </a:gs>
              <a:gs pos="100000">
                <a:srgbClr val="3E482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3" name="Rectangle 12"/>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4" name="Rectangle 13"/>
          <p:cNvSpPr/>
          <p:nvPr userDrawn="1"/>
        </p:nvSpPr>
        <p:spPr>
          <a:xfrm>
            <a:off x="1042988" y="1268413"/>
            <a:ext cx="8101012" cy="144462"/>
          </a:xfrm>
          <a:prstGeom prst="rect">
            <a:avLst/>
          </a:prstGeom>
          <a:solidFill>
            <a:srgbClr val="3E4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5" name="Straight Connector 14"/>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6" name="Picture 15" descr="df_logo_rev.gif"/>
          <p:cNvPicPr>
            <a:picLocks noChangeAspect="1"/>
          </p:cNvPicPr>
          <p:nvPr userDrawn="1"/>
        </p:nvPicPr>
        <p:blipFill>
          <a:blip r:embed="rId2" cstate="screen"/>
          <a:srcRect/>
          <a:stretch>
            <a:fillRect/>
          </a:stretch>
        </p:blipFill>
        <p:spPr bwMode="auto">
          <a:xfrm>
            <a:off x="323850" y="-315913"/>
            <a:ext cx="1776413" cy="1844676"/>
          </a:xfrm>
          <a:prstGeom prst="rect">
            <a:avLst/>
          </a:prstGeom>
          <a:noFill/>
          <a:ln w="9525">
            <a:noFill/>
            <a:miter lim="800000"/>
            <a:headEnd/>
            <a:tailEnd/>
          </a:ln>
        </p:spPr>
      </p:pic>
      <p:pic>
        <p:nvPicPr>
          <p:cNvPr id="7" name="Picture 8" descr="defend_protect_support_rev.gif"/>
          <p:cNvPicPr>
            <a:picLocks noChangeAspect="1"/>
          </p:cNvPicPr>
          <p:nvPr userDrawn="1"/>
        </p:nvPicPr>
        <p:blipFill>
          <a:blip r:embed="rId3" cstate="screen"/>
          <a:srcRect t="42857" b="42857"/>
          <a:stretch>
            <a:fillRect/>
          </a:stretch>
        </p:blipFill>
        <p:spPr bwMode="auto">
          <a:xfrm>
            <a:off x="6464300" y="549275"/>
            <a:ext cx="2428875" cy="35877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6" descr="defend_protect_support_brown.gif"/>
          <p:cNvPicPr>
            <a:picLocks noChangeAspect="1"/>
          </p:cNvPicPr>
          <p:nvPr userDrawn="1"/>
        </p:nvPicPr>
        <p:blipFill>
          <a:blip r:embed="rId2" cstate="screen"/>
          <a:srcRect t="39999" b="45714"/>
          <a:stretch>
            <a:fillRect/>
          </a:stretch>
        </p:blipFill>
        <p:spPr bwMode="auto">
          <a:xfrm>
            <a:off x="6464300" y="476250"/>
            <a:ext cx="2428875" cy="360363"/>
          </a:xfrm>
          <a:prstGeom prst="rect">
            <a:avLst/>
          </a:prstGeom>
          <a:noFill/>
          <a:ln w="9525">
            <a:noFill/>
            <a:miter lim="800000"/>
            <a:headEnd/>
            <a:tailEnd/>
          </a:ln>
        </p:spPr>
      </p:pic>
      <p:sp>
        <p:nvSpPr>
          <p:cNvPr id="3" name="Content Placeholder 2"/>
          <p:cNvSpPr>
            <a:spLocks noGrp="1"/>
          </p:cNvSpPr>
          <p:nvPr>
            <p:ph idx="1"/>
          </p:nvPr>
        </p:nvSpPr>
        <p:spPr>
          <a:xfrm>
            <a:off x="1115616" y="1600200"/>
            <a:ext cx="7571184" cy="4525963"/>
          </a:xfrm>
          <a:prstGeom prst="rect">
            <a:avLst/>
          </a:prstGeom>
        </p:spPr>
        <p:txBody>
          <a:bodyPr/>
          <a:lstStyle>
            <a:lvl1pPr>
              <a:buClr>
                <a:srgbClr val="C5960B"/>
              </a:buClr>
              <a:buFont typeface="Georgia" pitchFamily="18" charset="0"/>
              <a:buChar char="&gt;"/>
              <a:defRPr>
                <a:latin typeface="Georgia" pitchFamily="18" charset="0"/>
              </a:defRPr>
            </a:lvl1pPr>
            <a:lvl2pPr>
              <a:buClr>
                <a:srgbClr val="C5960B"/>
              </a:buClr>
              <a:buFont typeface="Georgia" pitchFamily="18" charset="0"/>
              <a:buChar char="&gt;"/>
              <a:defRPr>
                <a:latin typeface="Georgia" pitchFamily="18" charset="0"/>
              </a:defRPr>
            </a:lvl2pPr>
            <a:lvl3pPr>
              <a:buClr>
                <a:srgbClr val="C5960B"/>
              </a:buClr>
              <a:buFont typeface="Georgia" pitchFamily="18" charset="0"/>
              <a:buChar char="&gt;"/>
              <a:defRPr>
                <a:latin typeface="Georgia" pitchFamily="18" charset="0"/>
              </a:defRPr>
            </a:lvl3pPr>
            <a:lvl4pPr>
              <a:buClr>
                <a:srgbClr val="C5960B"/>
              </a:buClr>
              <a:buFont typeface="Georgia" pitchFamily="18" charset="0"/>
              <a:buChar char="&gt;"/>
              <a:defRPr>
                <a:latin typeface="Georgia" pitchFamily="18" charset="0"/>
              </a:defRPr>
            </a:lvl4pPr>
            <a:lvl5pPr>
              <a:buClr>
                <a:srgbClr val="C5960B"/>
              </a:buClr>
              <a:buFont typeface="Georgia" pitchFamily="18" charset="0"/>
              <a:buChar char="&gt;"/>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6" descr="defend_protect_support_brown.gif"/>
          <p:cNvPicPr>
            <a:picLocks noChangeAspect="1"/>
          </p:cNvPicPr>
          <p:nvPr userDrawn="1"/>
        </p:nvPicPr>
        <p:blipFill>
          <a:blip r:embed="rId2" cstate="screen"/>
          <a:srcRect t="39999" b="45714"/>
          <a:stretch>
            <a:fillRect/>
          </a:stretch>
        </p:blipFill>
        <p:spPr bwMode="auto">
          <a:xfrm>
            <a:off x="6464300" y="476250"/>
            <a:ext cx="2428875" cy="36036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descr="defend_protect_support.gif"/>
          <p:cNvPicPr>
            <a:picLocks noChangeAspect="1"/>
          </p:cNvPicPr>
          <p:nvPr userDrawn="1"/>
        </p:nvPicPr>
        <p:blipFill>
          <a:blip r:embed="rId20" cstate="screen"/>
          <a:srcRect t="42865" b="42847"/>
          <a:stretch>
            <a:fillRect/>
          </a:stretch>
        </p:blipFill>
        <p:spPr bwMode="auto">
          <a:xfrm>
            <a:off x="6464300" y="620713"/>
            <a:ext cx="2428875" cy="360362"/>
          </a:xfrm>
          <a:prstGeom prst="rect">
            <a:avLst/>
          </a:prstGeom>
          <a:noFill/>
          <a:ln w="9525">
            <a:noFill/>
            <a:miter lim="800000"/>
            <a:headEnd/>
            <a:tailEnd/>
          </a:ln>
        </p:spPr>
      </p:pic>
      <p:sp>
        <p:nvSpPr>
          <p:cNvPr id="12" name="Rectangle 11"/>
          <p:cNvSpPr/>
          <p:nvPr userDrawn="1"/>
        </p:nvSpPr>
        <p:spPr>
          <a:xfrm>
            <a:off x="0" y="1268413"/>
            <a:ext cx="323850" cy="144462"/>
          </a:xfrm>
          <a:prstGeom prst="rect">
            <a:avLst/>
          </a:prstGeom>
          <a:solidFill>
            <a:srgbClr val="BB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E0D4BB"/>
              </a:solidFill>
            </a:endParaRPr>
          </a:p>
        </p:txBody>
      </p:sp>
      <p:sp>
        <p:nvSpPr>
          <p:cNvPr id="13" name="Rectangle 12"/>
          <p:cNvSpPr/>
          <p:nvPr userDrawn="1"/>
        </p:nvSpPr>
        <p:spPr>
          <a:xfrm>
            <a:off x="1042988" y="1268413"/>
            <a:ext cx="8101012" cy="144462"/>
          </a:xfrm>
          <a:prstGeom prst="rect">
            <a:avLst/>
          </a:prstGeom>
          <a:solidFill>
            <a:srgbClr val="E0D4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E" dirty="0"/>
              <a:t> </a:t>
            </a:r>
            <a:endParaRPr lang="en-US" dirty="0"/>
          </a:p>
        </p:txBody>
      </p:sp>
      <p:cxnSp>
        <p:nvCxnSpPr>
          <p:cNvPr id="14" name="Straight Connector 13"/>
          <p:cNvCxnSpPr/>
          <p:nvPr userDrawn="1"/>
        </p:nvCxnSpPr>
        <p:spPr>
          <a:xfrm>
            <a:off x="1042988" y="1052513"/>
            <a:ext cx="8101012" cy="0"/>
          </a:xfrm>
          <a:prstGeom prst="line">
            <a:avLst/>
          </a:prstGeom>
          <a:ln>
            <a:solidFill>
              <a:srgbClr val="BB8900"/>
            </a:solidFill>
          </a:ln>
        </p:spPr>
        <p:style>
          <a:lnRef idx="1">
            <a:schemeClr val="accent1"/>
          </a:lnRef>
          <a:fillRef idx="0">
            <a:schemeClr val="accent1"/>
          </a:fillRef>
          <a:effectRef idx="0">
            <a:schemeClr val="accent1"/>
          </a:effectRef>
          <a:fontRef idx="minor">
            <a:schemeClr val="tx1"/>
          </a:fontRef>
        </p:style>
      </p:cxnSp>
      <p:pic>
        <p:nvPicPr>
          <p:cNvPr id="2054" name="Picture 16" descr="df_logo.gif"/>
          <p:cNvPicPr>
            <a:picLocks noChangeAspect="1"/>
          </p:cNvPicPr>
          <p:nvPr userDrawn="1"/>
        </p:nvPicPr>
        <p:blipFill>
          <a:blip r:embed="rId21" cstate="screen"/>
          <a:srcRect/>
          <a:stretch>
            <a:fillRect/>
          </a:stretch>
        </p:blipFill>
        <p:spPr bwMode="auto">
          <a:xfrm>
            <a:off x="323850" y="-315913"/>
            <a:ext cx="1776413" cy="18446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idx="4294967295"/>
          </p:nvPr>
        </p:nvSpPr>
        <p:spPr bwMode="auto">
          <a:xfrm>
            <a:off x="539552" y="1124744"/>
            <a:ext cx="7848600" cy="1656184"/>
          </a:xfrm>
          <a:prstGeom prst="rect">
            <a:avLst/>
          </a:prstGeom>
          <a:noFill/>
          <a:ln>
            <a:miter lim="800000"/>
            <a:headEnd/>
            <a:tailEnd/>
          </a:ln>
        </p:spPr>
        <p:txBody>
          <a:bodyPr anchor="ctr"/>
          <a:lstStyle/>
          <a:p>
            <a:pPr algn="l" eaLnBrk="1" hangingPunct="1"/>
            <a:r>
              <a:rPr lang="en-IE" sz="4000" b="1" dirty="0" smtClean="0">
                <a:solidFill>
                  <a:srgbClr val="FFFF00"/>
                </a:solidFill>
              </a:rPr>
              <a:t/>
            </a:r>
            <a:br>
              <a:rPr lang="en-IE" sz="4000" b="1" dirty="0" smtClean="0">
                <a:solidFill>
                  <a:srgbClr val="FFFF00"/>
                </a:solidFill>
              </a:rPr>
            </a:br>
            <a:r>
              <a:rPr lang="en-IE" sz="4000" b="1" dirty="0" smtClean="0">
                <a:solidFill>
                  <a:srgbClr val="FFFF00"/>
                </a:solidFill>
              </a:rPr>
              <a:t/>
            </a:r>
            <a:br>
              <a:rPr lang="en-IE" sz="4000" b="1" dirty="0" smtClean="0">
                <a:solidFill>
                  <a:srgbClr val="FFFF00"/>
                </a:solidFill>
              </a:rPr>
            </a:br>
            <a:r>
              <a:rPr lang="en-IE" sz="4000" b="1" dirty="0" smtClean="0">
                <a:solidFill>
                  <a:srgbClr val="FFFF00"/>
                </a:solidFill>
              </a:rPr>
              <a:t>LAWYERS ON THE GROUND</a:t>
            </a:r>
            <a:br>
              <a:rPr lang="en-IE" sz="4000" b="1" dirty="0" smtClean="0">
                <a:solidFill>
                  <a:srgbClr val="FFFF00"/>
                </a:solidFill>
              </a:rPr>
            </a:br>
            <a:r>
              <a:rPr lang="en-IE" sz="3600" dirty="0" smtClean="0">
                <a:solidFill>
                  <a:schemeClr val="bg1"/>
                </a:solidFill>
              </a:rPr>
              <a:t>RESPONSE TO MIGRANT SMUGGLING </a:t>
            </a:r>
            <a:br>
              <a:rPr lang="en-IE" sz="3600" dirty="0" smtClean="0">
                <a:solidFill>
                  <a:schemeClr val="bg1"/>
                </a:solidFill>
              </a:rPr>
            </a:br>
            <a:r>
              <a:rPr lang="en-IE" sz="3600" dirty="0" smtClean="0">
                <a:solidFill>
                  <a:schemeClr val="bg1"/>
                </a:solidFill>
              </a:rPr>
              <a:t>Irish Defence Forces Perspective	</a:t>
            </a:r>
            <a:br>
              <a:rPr lang="en-IE" sz="3600" dirty="0" smtClean="0">
                <a:solidFill>
                  <a:schemeClr val="bg1"/>
                </a:solidFill>
              </a:rPr>
            </a:br>
            <a:r>
              <a:rPr lang="en-GB" sz="4000" dirty="0" smtClean="0">
                <a:solidFill>
                  <a:srgbClr val="FFFF00"/>
                </a:solidFill>
                <a:latin typeface="Georgia" pitchFamily="18" charset="0"/>
              </a:rPr>
              <a:t/>
            </a:r>
            <a:br>
              <a:rPr lang="en-GB" sz="4000" dirty="0" smtClean="0">
                <a:solidFill>
                  <a:srgbClr val="FFFF00"/>
                </a:solidFill>
                <a:latin typeface="Georgia" pitchFamily="18" charset="0"/>
              </a:rPr>
            </a:br>
            <a:endParaRPr lang="en-GB" sz="4000" dirty="0" smtClean="0">
              <a:solidFill>
                <a:srgbClr val="FFFF00"/>
              </a:solidFill>
              <a:latin typeface="Georgia" pitchFamily="18" charset="0"/>
            </a:endParaRPr>
          </a:p>
        </p:txBody>
      </p:sp>
      <p:pic>
        <p:nvPicPr>
          <p:cNvPr id="3" name="Picture 2" descr="C:\Users\a0671\AppData\Local\Microsoft\Windows\Temporary Internet Files\Content.IE5\Z76O9B0Q\RAdm Ribuffo.jpg"/>
          <p:cNvPicPr>
            <a:picLocks noChangeAspect="1" noChangeArrowheads="1"/>
          </p:cNvPicPr>
          <p:nvPr/>
        </p:nvPicPr>
        <p:blipFill>
          <a:blip r:embed="rId3" cstate="screen">
            <a:lum bright="69000" contrast="60000"/>
          </a:blip>
          <a:stretch>
            <a:fillRect/>
          </a:stretch>
        </p:blipFill>
        <p:spPr bwMode="auto">
          <a:xfrm>
            <a:off x="1115616" y="3212976"/>
            <a:ext cx="6840760" cy="2160240"/>
          </a:xfrm>
          <a:prstGeom prst="rect">
            <a:avLst/>
          </a:prstGeom>
          <a:noFill/>
        </p:spPr>
      </p:pic>
      <p:sp>
        <p:nvSpPr>
          <p:cNvPr id="4" name="TextBox 3"/>
          <p:cNvSpPr txBox="1"/>
          <p:nvPr/>
        </p:nvSpPr>
        <p:spPr>
          <a:xfrm>
            <a:off x="1979712" y="5733256"/>
            <a:ext cx="5688632" cy="830997"/>
          </a:xfrm>
          <a:prstGeom prst="rect">
            <a:avLst/>
          </a:prstGeom>
          <a:noFill/>
        </p:spPr>
        <p:txBody>
          <a:bodyPr wrap="square" rtlCol="0">
            <a:spAutoFit/>
          </a:bodyPr>
          <a:lstStyle/>
          <a:p>
            <a:pPr algn="ctr"/>
            <a:r>
              <a:rPr lang="en-IE" sz="2400" dirty="0" smtClean="0">
                <a:solidFill>
                  <a:schemeClr val="bg1"/>
                </a:solidFill>
              </a:rPr>
              <a:t>COMMANDER (NS) Pat BURKE</a:t>
            </a:r>
          </a:p>
          <a:p>
            <a:pPr algn="ctr"/>
            <a:r>
              <a:rPr lang="en-IE" sz="2400" dirty="0" smtClean="0">
                <a:solidFill>
                  <a:schemeClr val="bg1"/>
                </a:solidFill>
              </a:rPr>
              <a:t>LEGAL OFFICER NAVAL SERVICE</a:t>
            </a:r>
            <a:endParaRPr lang="en-IE" sz="24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9" y="1600200"/>
            <a:ext cx="8424935" cy="4925144"/>
          </a:xfrm>
          <a:prstGeom prst="rect">
            <a:avLst/>
          </a:prstGeom>
        </p:spPr>
        <p:txBody>
          <a:bodyPr/>
          <a:lstStyle/>
          <a:p>
            <a:r>
              <a:rPr lang="en-IE" i="1" dirty="0" smtClean="0">
                <a:solidFill>
                  <a:schemeClr val="bg1"/>
                </a:solidFill>
              </a:rPr>
              <a:t>Article 98 UNCLOS Duty to render assistance</a:t>
            </a:r>
            <a:endParaRPr lang="en-IE" dirty="0" smtClean="0">
              <a:solidFill>
                <a:schemeClr val="bg1"/>
              </a:solidFill>
            </a:endParaRPr>
          </a:p>
          <a:p>
            <a:r>
              <a:rPr lang="en-IE" dirty="0" smtClean="0">
                <a:solidFill>
                  <a:schemeClr val="bg1"/>
                </a:solidFill>
              </a:rPr>
              <a:t>1. Every State shall require the master of a ship flying its flag, in so far as he can do so without serious danger to the ship, the crew or the passengers:</a:t>
            </a:r>
          </a:p>
          <a:p>
            <a:r>
              <a:rPr lang="en-IE" dirty="0" smtClean="0">
                <a:solidFill>
                  <a:schemeClr val="bg1"/>
                </a:solidFill>
              </a:rPr>
              <a:t>(a) to render assistance to any person found at sea in danger of being lost</a:t>
            </a:r>
          </a:p>
          <a:p>
            <a:r>
              <a:rPr lang="en-IE" dirty="0" smtClean="0">
                <a:solidFill>
                  <a:schemeClr val="bg1"/>
                </a:solidFill>
              </a:rPr>
              <a:t>(b) to proceed with all possible speed to the rescue of persons in distress</a:t>
            </a:r>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Law of the Sea</a:t>
            </a:r>
            <a:endParaRPr lang="en-IE" sz="36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9" y="1600200"/>
            <a:ext cx="8424935" cy="5257800"/>
          </a:xfrm>
          <a:prstGeom prst="rect">
            <a:avLst/>
          </a:prstGeom>
        </p:spPr>
        <p:txBody>
          <a:bodyPr/>
          <a:lstStyle/>
          <a:p>
            <a:r>
              <a:rPr lang="en-IE" sz="2800" dirty="0" smtClean="0">
                <a:solidFill>
                  <a:schemeClr val="bg1"/>
                </a:solidFill>
              </a:rPr>
              <a:t>SOLAS  2004 </a:t>
            </a:r>
            <a:r>
              <a:rPr lang="en-IE" sz="2800" dirty="0" err="1" smtClean="0">
                <a:solidFill>
                  <a:schemeClr val="bg1"/>
                </a:solidFill>
              </a:rPr>
              <a:t>Amdt</a:t>
            </a:r>
            <a:r>
              <a:rPr lang="en-IE" sz="2800" dirty="0" smtClean="0">
                <a:solidFill>
                  <a:schemeClr val="bg1"/>
                </a:solidFill>
              </a:rPr>
              <a:t> - Master of a ship is bound to proceed with all due speed to assist in any rescue at sea</a:t>
            </a:r>
          </a:p>
          <a:p>
            <a:r>
              <a:rPr lang="en-IE" sz="2800" dirty="0" smtClean="0">
                <a:solidFill>
                  <a:schemeClr val="bg1"/>
                </a:solidFill>
              </a:rPr>
              <a:t>The Govt  responsible for the SAR region in which assistance is rendered </a:t>
            </a:r>
            <a:r>
              <a:rPr lang="en-IE" sz="2800" i="1" dirty="0" smtClean="0">
                <a:solidFill>
                  <a:schemeClr val="bg1"/>
                </a:solidFill>
              </a:rPr>
              <a:t>shall</a:t>
            </a:r>
            <a:r>
              <a:rPr lang="en-IE" sz="2800" dirty="0" smtClean="0">
                <a:solidFill>
                  <a:schemeClr val="bg1"/>
                </a:solidFill>
              </a:rPr>
              <a:t> ensure that survivors are disembarked and delivered to a place of safety as soon as reasonably practical</a:t>
            </a:r>
          </a:p>
          <a:p>
            <a:r>
              <a:rPr lang="en-IE" sz="2800" dirty="0" smtClean="0">
                <a:solidFill>
                  <a:schemeClr val="bg1"/>
                </a:solidFill>
              </a:rPr>
              <a:t>Does </a:t>
            </a:r>
            <a:r>
              <a:rPr lang="en-IE" sz="2800" i="1" dirty="0" smtClean="0">
                <a:solidFill>
                  <a:schemeClr val="bg1"/>
                </a:solidFill>
              </a:rPr>
              <a:t>NOT</a:t>
            </a:r>
            <a:r>
              <a:rPr lang="en-IE" sz="2800" dirty="0" smtClean="0">
                <a:solidFill>
                  <a:schemeClr val="bg1"/>
                </a:solidFill>
              </a:rPr>
              <a:t> require disembarkation at the nearest or most convenient place of safety nor the port of the flag State.</a:t>
            </a:r>
          </a:p>
          <a:p>
            <a:endParaRPr lang="en-IE" dirty="0"/>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Law of the Sea</a:t>
            </a:r>
            <a:endParaRPr lang="en-IE" sz="3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9" y="1600200"/>
            <a:ext cx="8424935" cy="5257800"/>
          </a:xfrm>
          <a:prstGeom prst="rect">
            <a:avLst/>
          </a:prstGeom>
        </p:spPr>
        <p:txBody>
          <a:bodyPr/>
          <a:lstStyle/>
          <a:p>
            <a:r>
              <a:rPr lang="en-US" dirty="0" smtClean="0">
                <a:solidFill>
                  <a:schemeClr val="bg1"/>
                </a:solidFill>
              </a:rPr>
              <a:t>The provisions of the European Convention on Human Rights are identical in approach to </a:t>
            </a:r>
            <a:r>
              <a:rPr lang="en-US" i="1" dirty="0" smtClean="0">
                <a:solidFill>
                  <a:schemeClr val="bg1"/>
                </a:solidFill>
              </a:rPr>
              <a:t>non-</a:t>
            </a:r>
            <a:r>
              <a:rPr lang="en-US" i="1" dirty="0" err="1" smtClean="0">
                <a:solidFill>
                  <a:schemeClr val="bg1"/>
                </a:solidFill>
              </a:rPr>
              <a:t>refoulement</a:t>
            </a:r>
            <a:r>
              <a:rPr lang="en-US" dirty="0" smtClean="0">
                <a:solidFill>
                  <a:schemeClr val="bg1"/>
                </a:solidFill>
              </a:rPr>
              <a:t> and the European Court of Human Rights has held that this also applies to persons taken on board warships</a:t>
            </a:r>
          </a:p>
          <a:p>
            <a:r>
              <a:rPr lang="en-US" dirty="0" smtClean="0">
                <a:solidFill>
                  <a:schemeClr val="bg1"/>
                </a:solidFill>
              </a:rPr>
              <a:t>Warships legally defined in UNCLOS</a:t>
            </a:r>
            <a:endParaRPr lang="en-IE" dirty="0">
              <a:solidFill>
                <a:schemeClr val="bg1"/>
              </a:solidFill>
            </a:endParaRPr>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Law of the Sea</a:t>
            </a:r>
            <a:endParaRPr lang="en-IE" sz="3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9" y="1600200"/>
            <a:ext cx="8424935" cy="5257800"/>
          </a:xfrm>
          <a:prstGeom prst="rect">
            <a:avLst/>
          </a:prstGeom>
        </p:spPr>
        <p:txBody>
          <a:bodyPr/>
          <a:lstStyle/>
          <a:p>
            <a:r>
              <a:rPr lang="en-IE" dirty="0" err="1" smtClean="0">
                <a:solidFill>
                  <a:schemeClr val="bg1"/>
                </a:solidFill>
              </a:rPr>
              <a:t>ECtHR</a:t>
            </a:r>
            <a:r>
              <a:rPr lang="en-IE" dirty="0" smtClean="0">
                <a:solidFill>
                  <a:schemeClr val="bg1"/>
                </a:solidFill>
              </a:rPr>
              <a:t> ruled on the issue of a rescue on the high seas by an Italian warship - </a:t>
            </a:r>
            <a:r>
              <a:rPr lang="en-IE" i="1" dirty="0" err="1" smtClean="0">
                <a:solidFill>
                  <a:schemeClr val="bg1"/>
                </a:solidFill>
              </a:rPr>
              <a:t>Jamaa</a:t>
            </a:r>
            <a:r>
              <a:rPr lang="en-IE" i="1" dirty="0" smtClean="0">
                <a:solidFill>
                  <a:schemeClr val="bg1"/>
                </a:solidFill>
              </a:rPr>
              <a:t> </a:t>
            </a:r>
            <a:r>
              <a:rPr lang="en-IE" i="1" dirty="0" err="1" smtClean="0">
                <a:solidFill>
                  <a:schemeClr val="bg1"/>
                </a:solidFill>
              </a:rPr>
              <a:t>Hirsi</a:t>
            </a:r>
            <a:r>
              <a:rPr lang="en-IE" i="1" dirty="0" smtClean="0">
                <a:solidFill>
                  <a:schemeClr val="bg1"/>
                </a:solidFill>
              </a:rPr>
              <a:t> &amp; Others v Italian Warship  (2012)</a:t>
            </a:r>
          </a:p>
          <a:p>
            <a:r>
              <a:rPr lang="en-IE" dirty="0" smtClean="0">
                <a:solidFill>
                  <a:schemeClr val="bg1"/>
                </a:solidFill>
              </a:rPr>
              <a:t>Italian warship returned rescued Libyan migrants to Libya.  Court held obligations to those rescued under Article 3 of the European Convention on Human Rights (ECHR) </a:t>
            </a:r>
          </a:p>
          <a:p>
            <a:endParaRPr lang="en-IE" dirty="0">
              <a:solidFill>
                <a:schemeClr val="bg1"/>
              </a:solidFill>
            </a:endParaRPr>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Asylum Issues</a:t>
            </a:r>
            <a:endParaRPr lang="en-IE" sz="3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9" y="1600200"/>
            <a:ext cx="8424935" cy="5257800"/>
          </a:xfrm>
          <a:prstGeom prst="rect">
            <a:avLst/>
          </a:prstGeom>
        </p:spPr>
        <p:txBody>
          <a:bodyPr/>
          <a:lstStyle/>
          <a:p>
            <a:r>
              <a:rPr lang="en-IE" dirty="0" err="1" smtClean="0">
                <a:solidFill>
                  <a:schemeClr val="bg1"/>
                </a:solidFill>
              </a:rPr>
              <a:t>ECtHR</a:t>
            </a:r>
            <a:r>
              <a:rPr lang="en-IE" dirty="0" smtClean="0">
                <a:solidFill>
                  <a:schemeClr val="bg1"/>
                </a:solidFill>
              </a:rPr>
              <a:t> held that returning the rescued migrants to Libya violated the principle of taking them to a safe place, however the Court did not hold that a warship was 'territory' for the purpose of an asylum application</a:t>
            </a:r>
          </a:p>
          <a:p>
            <a:r>
              <a:rPr lang="en-IE" dirty="0" smtClean="0">
                <a:solidFill>
                  <a:schemeClr val="bg1"/>
                </a:solidFill>
              </a:rPr>
              <a:t>The Court also did not hold that rescued persons should be dealt with by the rescuing Flag State – therefore State where rescued migrants are taken to is responsible</a:t>
            </a:r>
          </a:p>
          <a:p>
            <a:endParaRPr lang="en-IE" dirty="0">
              <a:solidFill>
                <a:schemeClr val="bg1"/>
              </a:solidFill>
            </a:endParaRPr>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Asylum Issues</a:t>
            </a:r>
            <a:endParaRPr lang="en-IE" sz="3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9" y="1600200"/>
            <a:ext cx="8424935" cy="5501208"/>
          </a:xfrm>
          <a:prstGeom prst="rect">
            <a:avLst/>
          </a:prstGeom>
        </p:spPr>
        <p:txBody>
          <a:bodyPr/>
          <a:lstStyle/>
          <a:p>
            <a:r>
              <a:rPr lang="en-IE" sz="2800" dirty="0" smtClean="0">
                <a:solidFill>
                  <a:schemeClr val="bg1"/>
                </a:solidFill>
              </a:rPr>
              <a:t>The United Nations High Commissioner for Refugees (UNHCR) has directed that it is not possible to process applications for asylum on board a ship</a:t>
            </a:r>
            <a:br>
              <a:rPr lang="en-IE" sz="2800" dirty="0" smtClean="0">
                <a:solidFill>
                  <a:schemeClr val="bg1"/>
                </a:solidFill>
              </a:rPr>
            </a:br>
            <a:endParaRPr lang="en-IE" sz="2800" dirty="0" smtClean="0">
              <a:solidFill>
                <a:schemeClr val="bg1"/>
              </a:solidFill>
            </a:endParaRPr>
          </a:p>
          <a:p>
            <a:r>
              <a:rPr lang="en-IE" sz="2800" dirty="0" smtClean="0">
                <a:solidFill>
                  <a:schemeClr val="bg1"/>
                </a:solidFill>
              </a:rPr>
              <a:t>The ‘Dublin Regulation’ provides that in a case of illegal entry to a State the first Member State at which a person seeking international protection arrives is obliged to deal with the application</a:t>
            </a:r>
          </a:p>
          <a:p>
            <a:pPr>
              <a:buNone/>
            </a:pPr>
            <a:endParaRPr lang="en-IE" sz="2800" dirty="0" smtClean="0">
              <a:solidFill>
                <a:schemeClr val="bg1"/>
              </a:solidFill>
            </a:endParaRPr>
          </a:p>
          <a:p>
            <a:endParaRPr lang="en-IE" sz="2800" dirty="0">
              <a:solidFill>
                <a:schemeClr val="bg1"/>
              </a:solidFill>
            </a:endParaRPr>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Asylum Issues</a:t>
            </a:r>
            <a:endParaRPr lang="en-IE" sz="36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sellaDiTesto 22"/>
          <p:cNvSpPr txBox="1"/>
          <p:nvPr/>
        </p:nvSpPr>
        <p:spPr>
          <a:xfrm>
            <a:off x="2680694" y="5096217"/>
            <a:ext cx="784189" cy="276999"/>
          </a:xfrm>
          <a:prstGeom prst="rect">
            <a:avLst/>
          </a:prstGeom>
          <a:noFill/>
        </p:spPr>
        <p:txBody>
          <a:bodyPr wrap="none" rtlCol="0">
            <a:spAutoFit/>
          </a:bodyPr>
          <a:lstStyle/>
          <a:p>
            <a:r>
              <a:rPr lang="it-IT" sz="1200" dirty="0" smtClean="0">
                <a:ln w="18415" cmpd="sng">
                  <a:solidFill>
                    <a:srgbClr val="FFFFFF"/>
                  </a:solidFill>
                  <a:prstDash val="solid"/>
                </a:ln>
                <a:solidFill>
                  <a:schemeClr val="bg1"/>
                </a:solidFill>
              </a:rPr>
              <a:t>TRIPOLI</a:t>
            </a:r>
            <a:endParaRPr lang="it-IT" sz="1200" dirty="0">
              <a:ln w="18415" cmpd="sng">
                <a:solidFill>
                  <a:srgbClr val="FFFFFF"/>
                </a:solidFill>
                <a:prstDash val="solid"/>
              </a:ln>
              <a:solidFill>
                <a:schemeClr val="bg1"/>
              </a:solidFill>
            </a:endParaRPr>
          </a:p>
        </p:txBody>
      </p:sp>
      <p:sp>
        <p:nvSpPr>
          <p:cNvPr id="25" name="CasellaDiTesto 24"/>
          <p:cNvSpPr txBox="1"/>
          <p:nvPr/>
        </p:nvSpPr>
        <p:spPr>
          <a:xfrm>
            <a:off x="1691680" y="5085184"/>
            <a:ext cx="849528" cy="276999"/>
          </a:xfrm>
          <a:prstGeom prst="rect">
            <a:avLst/>
          </a:prstGeom>
          <a:noFill/>
        </p:spPr>
        <p:txBody>
          <a:bodyPr wrap="none" rtlCol="0">
            <a:spAutoFit/>
          </a:bodyPr>
          <a:lstStyle/>
          <a:p>
            <a:r>
              <a:rPr lang="it-IT" sz="1200" dirty="0" smtClean="0">
                <a:ln w="18415" cmpd="sng">
                  <a:solidFill>
                    <a:srgbClr val="FFFFFF"/>
                  </a:solidFill>
                  <a:prstDash val="solid"/>
                </a:ln>
                <a:solidFill>
                  <a:schemeClr val="bg1"/>
                </a:solidFill>
              </a:rPr>
              <a:t>SABRATHA</a:t>
            </a:r>
            <a:endParaRPr lang="it-IT" sz="1200" dirty="0">
              <a:ln w="18415" cmpd="sng">
                <a:solidFill>
                  <a:srgbClr val="FFFFFF"/>
                </a:solidFill>
                <a:prstDash val="solid"/>
              </a:ln>
              <a:solidFill>
                <a:schemeClr val="bg1"/>
              </a:solidFill>
            </a:endParaRPr>
          </a:p>
        </p:txBody>
      </p:sp>
      <p:sp>
        <p:nvSpPr>
          <p:cNvPr id="27" name="CasellaDiTesto 26"/>
          <p:cNvSpPr txBox="1"/>
          <p:nvPr/>
        </p:nvSpPr>
        <p:spPr>
          <a:xfrm>
            <a:off x="4684762" y="6309320"/>
            <a:ext cx="638316" cy="276999"/>
          </a:xfrm>
          <a:prstGeom prst="rect">
            <a:avLst/>
          </a:prstGeom>
          <a:noFill/>
        </p:spPr>
        <p:txBody>
          <a:bodyPr wrap="none" rtlCol="0">
            <a:spAutoFit/>
          </a:bodyPr>
          <a:lstStyle/>
          <a:p>
            <a:r>
              <a:rPr lang="it-IT" sz="1200" dirty="0" smtClean="0">
                <a:ln w="18415" cmpd="sng">
                  <a:solidFill>
                    <a:srgbClr val="FFFFFF"/>
                  </a:solidFill>
                  <a:prstDash val="solid"/>
                </a:ln>
                <a:solidFill>
                  <a:schemeClr val="bg1"/>
                </a:solidFill>
              </a:rPr>
              <a:t>SIRTE</a:t>
            </a:r>
            <a:endParaRPr lang="it-IT" sz="1200" dirty="0">
              <a:ln w="18415" cmpd="sng">
                <a:solidFill>
                  <a:srgbClr val="FFFFFF"/>
                </a:solidFill>
                <a:prstDash val="solid"/>
              </a:ln>
              <a:solidFill>
                <a:schemeClr val="bg1"/>
              </a:solidFill>
            </a:endParaRPr>
          </a:p>
        </p:txBody>
      </p:sp>
      <p:sp>
        <p:nvSpPr>
          <p:cNvPr id="29" name="CasellaDiTesto 28"/>
          <p:cNvSpPr txBox="1"/>
          <p:nvPr/>
        </p:nvSpPr>
        <p:spPr>
          <a:xfrm>
            <a:off x="7668344" y="5085184"/>
            <a:ext cx="735458" cy="276999"/>
          </a:xfrm>
          <a:prstGeom prst="rect">
            <a:avLst/>
          </a:prstGeom>
          <a:noFill/>
        </p:spPr>
        <p:txBody>
          <a:bodyPr wrap="none" rtlCol="0">
            <a:spAutoFit/>
          </a:bodyPr>
          <a:lstStyle/>
          <a:p>
            <a:r>
              <a:rPr lang="it-IT" sz="1200" dirty="0" smtClean="0">
                <a:ln w="18415" cmpd="sng">
                  <a:solidFill>
                    <a:srgbClr val="FFFFFF"/>
                  </a:solidFill>
                  <a:prstDash val="solid"/>
                </a:ln>
                <a:solidFill>
                  <a:schemeClr val="bg1"/>
                </a:solidFill>
              </a:rPr>
              <a:t>DARNHA</a:t>
            </a:r>
            <a:endParaRPr lang="it-IT" sz="1200" dirty="0">
              <a:ln w="18415" cmpd="sng">
                <a:solidFill>
                  <a:srgbClr val="FFFFFF"/>
                </a:solidFill>
                <a:prstDash val="solid"/>
              </a:ln>
              <a:solidFill>
                <a:schemeClr val="bg1"/>
              </a:solidFill>
            </a:endParaRPr>
          </a:p>
        </p:txBody>
      </p:sp>
      <p:sp>
        <p:nvSpPr>
          <p:cNvPr id="47" name="Shape 220"/>
          <p:cNvSpPr/>
          <p:nvPr/>
        </p:nvSpPr>
        <p:spPr>
          <a:xfrm>
            <a:off x="-29272" y="-27384"/>
            <a:ext cx="9189038" cy="756000"/>
          </a:xfrm>
          <a:prstGeom prst="rect">
            <a:avLst/>
          </a:prstGeom>
          <a:solidFill>
            <a:srgbClr val="000000">
              <a:alpha val="75000"/>
            </a:srgbClr>
          </a:solidFill>
          <a:ln w="12700" cap="flat">
            <a:noFill/>
            <a:miter lim="400000"/>
          </a:ln>
          <a:effectLst/>
        </p:spPr>
        <p:txBody>
          <a:bodyPr wrap="square" lIns="0" tIns="0" rIns="0" bIns="0" numCol="1" anchor="ctr">
            <a:noAutofit/>
          </a:bodyPr>
          <a:lstStyle/>
          <a:p>
            <a:pPr lvl="0" algn="ctr">
              <a:defRPr sz="2000" b="1">
                <a:solidFill>
                  <a:srgbClr val="FFFFFF"/>
                </a:solidFill>
                <a:latin typeface="Arial"/>
                <a:ea typeface="Arial"/>
                <a:cs typeface="Arial"/>
                <a:sym typeface="Arial"/>
              </a:defRPr>
            </a:pPr>
            <a:r>
              <a:rPr lang="it-IT" sz="3200" dirty="0" smtClean="0"/>
              <a:t>ZUWARAH HARBOUR LIBYA</a:t>
            </a:r>
            <a:endParaRPr sz="3200" dirty="0"/>
          </a:p>
        </p:txBody>
      </p:sp>
      <p:pic>
        <p:nvPicPr>
          <p:cNvPr id="2052" name="Picture 4" descr="C:\Users\Ammiraglio\Desktop\ZUWARAH.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692696"/>
            <a:ext cx="9165410" cy="616530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935823" y="2170686"/>
            <a:ext cx="5229587" cy="15696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it-IT" sz="3200" b="1" i="0" u="none" strike="noStrike" cap="none" spc="0" normalizeH="0" baseline="0" dirty="0" smtClean="0">
                <a:ln>
                  <a:noFill/>
                </a:ln>
                <a:solidFill>
                  <a:schemeClr val="bg1"/>
                </a:solidFill>
                <a:effectLst/>
                <a:uFillTx/>
                <a:latin typeface="+mj-lt"/>
                <a:ea typeface="+mj-ea"/>
                <a:cs typeface="+mj-cs"/>
                <a:sym typeface="Helvetica"/>
              </a:rPr>
              <a:t>30%</a:t>
            </a:r>
            <a:r>
              <a:rPr kumimoji="0" lang="it-IT" sz="3200" b="1" i="0" u="none" strike="noStrike" cap="none" spc="0" normalizeH="0" dirty="0" smtClean="0">
                <a:ln>
                  <a:noFill/>
                </a:ln>
                <a:solidFill>
                  <a:schemeClr val="bg1"/>
                </a:solidFill>
                <a:effectLst/>
                <a:uFillTx/>
                <a:latin typeface="+mj-lt"/>
                <a:ea typeface="+mj-ea"/>
                <a:cs typeface="+mj-cs"/>
                <a:sym typeface="Helvetica"/>
              </a:rPr>
              <a:t> OF THE </a:t>
            </a:r>
            <a:r>
              <a:rPr kumimoji="0" lang="it-IT" sz="3200" b="1" i="0" u="none" strike="noStrike" cap="none" spc="0" normalizeH="0" dirty="0" err="1" smtClean="0">
                <a:ln>
                  <a:noFill/>
                </a:ln>
                <a:solidFill>
                  <a:schemeClr val="bg1"/>
                </a:solidFill>
                <a:effectLst/>
                <a:uFillTx/>
                <a:latin typeface="+mj-lt"/>
                <a:ea typeface="+mj-ea"/>
                <a:cs typeface="+mj-cs"/>
                <a:sym typeface="Helvetica"/>
              </a:rPr>
              <a:t>LIBYAN</a:t>
            </a:r>
            <a:endParaRPr lang="it-IT" sz="3200" b="1" dirty="0">
              <a:solidFill>
                <a:schemeClr val="bg1"/>
              </a:solidFill>
            </a:endParaRPr>
          </a:p>
          <a:p>
            <a:pPr marL="0" marR="0" indent="0" algn="ctr" defTabSz="914400" rtl="0" fontAlgn="auto" latinLnBrk="1" hangingPunct="0">
              <a:lnSpc>
                <a:spcPct val="100000"/>
              </a:lnSpc>
              <a:spcBef>
                <a:spcPts val="0"/>
              </a:spcBef>
              <a:spcAft>
                <a:spcPts val="0"/>
              </a:spcAft>
              <a:buClrTx/>
              <a:buSzTx/>
              <a:buFontTx/>
              <a:buNone/>
              <a:tabLst/>
            </a:pPr>
            <a:r>
              <a:rPr kumimoji="0" lang="it-IT" sz="3200" b="1" i="0" u="none" strike="noStrike" cap="none" spc="0" normalizeH="0" dirty="0" smtClean="0">
                <a:ln>
                  <a:noFill/>
                </a:ln>
                <a:solidFill>
                  <a:schemeClr val="bg1"/>
                </a:solidFill>
                <a:effectLst/>
                <a:uFillTx/>
                <a:latin typeface="+mj-lt"/>
                <a:ea typeface="+mj-ea"/>
                <a:cs typeface="+mj-cs"/>
                <a:sym typeface="Helvetica"/>
              </a:rPr>
              <a:t>MARITIME MIGRATION</a:t>
            </a:r>
          </a:p>
          <a:p>
            <a:pPr marL="0" marR="0" indent="0" algn="ctr" defTabSz="914400" rtl="0" fontAlgn="auto" latinLnBrk="1" hangingPunct="0">
              <a:lnSpc>
                <a:spcPct val="100000"/>
              </a:lnSpc>
              <a:spcBef>
                <a:spcPts val="0"/>
              </a:spcBef>
              <a:spcAft>
                <a:spcPts val="0"/>
              </a:spcAft>
              <a:buClrTx/>
              <a:buSzTx/>
              <a:buFontTx/>
              <a:buNone/>
              <a:tabLst/>
            </a:pPr>
            <a:r>
              <a:rPr kumimoji="0" lang="it-IT" sz="3200" b="1" i="0" u="none" strike="noStrike" cap="none" spc="0" normalizeH="0" dirty="0" smtClean="0">
                <a:ln>
                  <a:noFill/>
                </a:ln>
                <a:solidFill>
                  <a:schemeClr val="bg1"/>
                </a:solidFill>
                <a:effectLst/>
                <a:uFillTx/>
                <a:latin typeface="+mj-lt"/>
                <a:ea typeface="+mj-ea"/>
                <a:cs typeface="+mj-cs"/>
                <a:sym typeface="Helvetica"/>
              </a:rPr>
              <a:t>FLOW</a:t>
            </a:r>
            <a:endParaRPr kumimoji="0" lang="it-IT" sz="3200" b="1" i="0" u="none" strike="noStrike" cap="none" spc="0" normalizeH="0" baseline="0" dirty="0">
              <a:ln>
                <a:noFill/>
              </a:ln>
              <a:solidFill>
                <a:schemeClr val="bg1"/>
              </a:solidFill>
              <a:effectLst/>
              <a:uFillTx/>
              <a:latin typeface="+mj-lt"/>
              <a:ea typeface="+mj-ea"/>
              <a:cs typeface="+mj-cs"/>
              <a:sym typeface="Helvetica"/>
            </a:endParaRPr>
          </a:p>
        </p:txBody>
      </p:sp>
    </p:spTree>
    <p:extLst>
      <p:ext uri="{BB962C8B-B14F-4D97-AF65-F5344CB8AC3E}">
        <p14:creationId xmlns:p14="http://schemas.microsoft.com/office/powerpoint/2010/main" val="354842381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628800"/>
            <a:ext cx="8147248" cy="4497363"/>
          </a:xfrm>
        </p:spPr>
        <p:txBody>
          <a:bodyPr/>
          <a:lstStyle/>
          <a:p>
            <a:r>
              <a:rPr lang="en-IE" dirty="0" smtClean="0"/>
              <a:t>Defence Act Sec 348-humanitarian tasks</a:t>
            </a:r>
          </a:p>
          <a:p>
            <a:r>
              <a:rPr lang="en-IE" dirty="0" smtClean="0"/>
              <a:t>IE Note </a:t>
            </a:r>
            <a:r>
              <a:rPr lang="en-IE" dirty="0" err="1" smtClean="0"/>
              <a:t>Verbale</a:t>
            </a:r>
            <a:r>
              <a:rPr lang="en-IE" dirty="0" smtClean="0"/>
              <a:t> &amp; IT Note </a:t>
            </a:r>
            <a:r>
              <a:rPr lang="en-IE" dirty="0" err="1" smtClean="0"/>
              <a:t>Verbale</a:t>
            </a:r>
            <a:endParaRPr lang="en-IE" dirty="0" smtClean="0"/>
          </a:p>
          <a:p>
            <a:r>
              <a:rPr lang="en-IE" dirty="0" smtClean="0"/>
              <a:t>OPLAN  1/2015: Op PONTUS</a:t>
            </a:r>
          </a:p>
          <a:p>
            <a:r>
              <a:rPr lang="en-IE" dirty="0" smtClean="0"/>
              <a:t>Cooperate &amp; Coordinate with ITN CTG –SAR Only </a:t>
            </a:r>
          </a:p>
          <a:p>
            <a:r>
              <a:rPr lang="en-IE" dirty="0" smtClean="0"/>
              <a:t>Once SAR “declared” deal directly IMRCC</a:t>
            </a:r>
          </a:p>
          <a:p>
            <a:r>
              <a:rPr lang="en-IE" dirty="0" smtClean="0"/>
              <a:t>Rescued Persons to Place of Safety designated by IMRCC</a:t>
            </a:r>
          </a:p>
          <a:p>
            <a:endParaRPr lang="en-US" dirty="0"/>
          </a:p>
        </p:txBody>
      </p:sp>
      <p:sp>
        <p:nvSpPr>
          <p:cNvPr id="3" name="Content Placeholder 1"/>
          <p:cNvSpPr txBox="1">
            <a:spLocks/>
          </p:cNvSpPr>
          <p:nvPr/>
        </p:nvSpPr>
        <p:spPr>
          <a:xfrm>
            <a:off x="1907704" y="332656"/>
            <a:ext cx="5544616" cy="1152127"/>
          </a:xfrm>
          <a:prstGeom prst="rect">
            <a:avLst/>
          </a:prstGeom>
        </p:spPr>
        <p:txBody>
          <a:bodyPr/>
          <a:lstStyle/>
          <a:p>
            <a:pPr marL="342900" marR="0" lvl="0" indent="-342900" defTabSz="914400" rtl="0" eaLnBrk="0" fontAlgn="base" latinLnBrk="0" hangingPunct="0">
              <a:lnSpc>
                <a:spcPct val="100000"/>
              </a:lnSpc>
              <a:spcBef>
                <a:spcPct val="20000"/>
              </a:spcBef>
              <a:spcAft>
                <a:spcPct val="0"/>
              </a:spcAft>
              <a:buClr>
                <a:srgbClr val="C5960B"/>
              </a:buClr>
              <a:buSzTx/>
              <a:buFont typeface="Georgia" pitchFamily="18" charset="0"/>
              <a:buNone/>
              <a:tabLst/>
              <a:defRPr/>
            </a:pPr>
            <a:r>
              <a:rPr lang="en-IE" sz="3200" dirty="0" smtClean="0">
                <a:solidFill>
                  <a:srgbClr val="FFFF00"/>
                </a:solidFill>
                <a:latin typeface="Georgia" pitchFamily="18" charset="0"/>
              </a:rPr>
              <a:t>  </a:t>
            </a:r>
            <a:r>
              <a:rPr lang="en-IE" sz="3200" dirty="0" smtClean="0">
                <a:solidFill>
                  <a:schemeClr val="bg1"/>
                </a:solidFill>
                <a:latin typeface="Georgia" pitchFamily="18" charset="0"/>
              </a:rPr>
              <a:t>Irish Navy Deployment</a:t>
            </a:r>
            <a:endParaRPr kumimoji="0" lang="en-US" sz="3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3688" y="548680"/>
            <a:ext cx="5544616" cy="864095"/>
          </a:xfrm>
        </p:spPr>
        <p:txBody>
          <a:bodyPr/>
          <a:lstStyle/>
          <a:p>
            <a:pPr>
              <a:buNone/>
            </a:pPr>
            <a:r>
              <a:rPr lang="en-IE" dirty="0" smtClean="0"/>
              <a:t>   AREA OF OPERATION</a:t>
            </a:r>
            <a:endParaRPr lang="en-US" dirty="0"/>
          </a:p>
        </p:txBody>
      </p:sp>
      <p:pic>
        <p:nvPicPr>
          <p:cNvPr id="3" name="Picture 2"/>
          <p:cNvPicPr>
            <a:picLocks noChangeAspect="1" noChangeArrowheads="1"/>
          </p:cNvPicPr>
          <p:nvPr/>
        </p:nvPicPr>
        <p:blipFill>
          <a:blip r:embed="rId2" cstate="screen"/>
          <a:srcRect/>
          <a:stretch>
            <a:fillRect/>
          </a:stretch>
        </p:blipFill>
        <p:spPr bwMode="auto">
          <a:xfrm>
            <a:off x="0" y="1340768"/>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IE" dirty="0" smtClean="0"/>
              <a:t>Migrants contact IMRCC &amp; use “Key Phrases” to initiate SAR </a:t>
            </a:r>
          </a:p>
          <a:p>
            <a:pPr>
              <a:buFont typeface="Arial" pitchFamily="34" charset="0"/>
              <a:buChar char="•"/>
            </a:pPr>
            <a:r>
              <a:rPr lang="en-IE" dirty="0" smtClean="0"/>
              <a:t>Boats usually in Libyan SAR zone</a:t>
            </a:r>
          </a:p>
          <a:p>
            <a:pPr>
              <a:buFont typeface="Arial" pitchFamily="34" charset="0"/>
              <a:buChar char="•"/>
            </a:pPr>
            <a:r>
              <a:rPr lang="en-IE" dirty="0" smtClean="0"/>
              <a:t>IMRCC contact Libya – NO response</a:t>
            </a:r>
          </a:p>
          <a:p>
            <a:pPr>
              <a:buFont typeface="Arial" pitchFamily="34" charset="0"/>
              <a:buChar char="•"/>
            </a:pPr>
            <a:r>
              <a:rPr lang="en-IE" dirty="0" smtClean="0"/>
              <a:t>IMRCC contact  Malta, adjacent SAR  zone, unable to react</a:t>
            </a:r>
          </a:p>
          <a:p>
            <a:pPr>
              <a:buFont typeface="Arial" pitchFamily="34" charset="0"/>
              <a:buChar char="•"/>
            </a:pPr>
            <a:r>
              <a:rPr lang="en-IE" dirty="0" smtClean="0"/>
              <a:t>IMRCC assume responsibility</a:t>
            </a:r>
            <a:endParaRPr lang="en-US" dirty="0"/>
          </a:p>
        </p:txBody>
      </p:sp>
      <p:sp>
        <p:nvSpPr>
          <p:cNvPr id="3" name="Content Placeholder 1"/>
          <p:cNvSpPr txBox="1">
            <a:spLocks/>
          </p:cNvSpPr>
          <p:nvPr/>
        </p:nvSpPr>
        <p:spPr>
          <a:xfrm>
            <a:off x="1907704" y="332656"/>
            <a:ext cx="5544616" cy="1152127"/>
          </a:xfrm>
          <a:prstGeom prst="rect">
            <a:avLst/>
          </a:prstGeom>
        </p:spPr>
        <p:txBody>
          <a:bodyPr/>
          <a:lstStyle/>
          <a:p>
            <a:pPr marL="342900" marR="0" lvl="0" indent="-342900" defTabSz="914400" rtl="0" eaLnBrk="0" fontAlgn="base" latinLnBrk="0" hangingPunct="0">
              <a:lnSpc>
                <a:spcPct val="100000"/>
              </a:lnSpc>
              <a:spcBef>
                <a:spcPct val="20000"/>
              </a:spcBef>
              <a:spcAft>
                <a:spcPct val="0"/>
              </a:spcAft>
              <a:buClr>
                <a:srgbClr val="C5960B"/>
              </a:buClr>
              <a:buSzTx/>
              <a:buFont typeface="Georgia" pitchFamily="18" charset="0"/>
              <a:buNone/>
              <a:tabLst/>
              <a:defRPr/>
            </a:pPr>
            <a:r>
              <a:rPr kumimoji="0" lang="en-IE" sz="3200" b="0" i="0" u="none" strike="noStrike" kern="1200" cap="none" spc="0" normalizeH="0" baseline="0" noProof="0" dirty="0" smtClean="0">
                <a:ln>
                  <a:noFill/>
                </a:ln>
                <a:solidFill>
                  <a:schemeClr val="bg1"/>
                </a:solidFill>
                <a:effectLst/>
                <a:uLnTx/>
                <a:uFillTx/>
                <a:latin typeface="Georgia" pitchFamily="18" charset="0"/>
                <a:ea typeface="+mn-ea"/>
                <a:cs typeface="+mn-cs"/>
              </a:rPr>
              <a:t>      ‘ENGINEERED’ SAR</a:t>
            </a:r>
            <a:endParaRPr kumimoji="0" lang="en-US" sz="3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IE" dirty="0" smtClean="0"/>
              <a:t>Important Caveat – Personal Opinion!</a:t>
            </a:r>
          </a:p>
          <a:p>
            <a:pPr>
              <a:buFont typeface="Arial" pitchFamily="34" charset="0"/>
              <a:buChar char="•"/>
            </a:pPr>
            <a:r>
              <a:rPr lang="en-IE" dirty="0" smtClean="0"/>
              <a:t>Applying the law in action</a:t>
            </a:r>
          </a:p>
          <a:p>
            <a:pPr>
              <a:buFont typeface="Arial" pitchFamily="34" charset="0"/>
              <a:buChar char="•"/>
            </a:pPr>
            <a:r>
              <a:rPr lang="en-IE" dirty="0" smtClean="0"/>
              <a:t>‘Interception’ of migrants at sea </a:t>
            </a:r>
          </a:p>
          <a:p>
            <a:pPr>
              <a:buFont typeface="Arial" pitchFamily="34" charset="0"/>
              <a:buChar char="•"/>
            </a:pPr>
            <a:r>
              <a:rPr lang="en-IE" dirty="0" smtClean="0"/>
              <a:t>Border Control </a:t>
            </a:r>
            <a:r>
              <a:rPr lang="en-IE" i="1" dirty="0" smtClean="0"/>
              <a:t>Vs</a:t>
            </a:r>
            <a:r>
              <a:rPr lang="en-IE" dirty="0" smtClean="0"/>
              <a:t> SAR</a:t>
            </a:r>
          </a:p>
          <a:p>
            <a:pPr>
              <a:buFont typeface="Arial" pitchFamily="34" charset="0"/>
              <a:buChar char="•"/>
            </a:pPr>
            <a:r>
              <a:rPr lang="en-IE" dirty="0" smtClean="0"/>
              <a:t>Disembarkation Issue – Place of Safety</a:t>
            </a:r>
          </a:p>
          <a:p>
            <a:pPr>
              <a:buFont typeface="Arial" pitchFamily="34" charset="0"/>
              <a:buChar char="•"/>
            </a:pPr>
            <a:r>
              <a:rPr lang="en-IE" dirty="0" smtClean="0"/>
              <a:t>The reality of migrant rescue</a:t>
            </a:r>
            <a:endParaRPr lang="en-IE" dirty="0"/>
          </a:p>
        </p:txBody>
      </p:sp>
      <p:sp>
        <p:nvSpPr>
          <p:cNvPr id="3" name="TextBox 2"/>
          <p:cNvSpPr txBox="1"/>
          <p:nvPr/>
        </p:nvSpPr>
        <p:spPr>
          <a:xfrm>
            <a:off x="2411760" y="476672"/>
            <a:ext cx="3888432" cy="646331"/>
          </a:xfrm>
          <a:prstGeom prst="rect">
            <a:avLst/>
          </a:prstGeom>
          <a:noFill/>
        </p:spPr>
        <p:txBody>
          <a:bodyPr wrap="square" rtlCol="0">
            <a:spAutoFit/>
          </a:bodyPr>
          <a:lstStyle/>
          <a:p>
            <a:pPr algn="ctr"/>
            <a:r>
              <a:rPr lang="en-IE" sz="3600" dirty="0" smtClean="0">
                <a:solidFill>
                  <a:schemeClr val="bg1"/>
                </a:solidFill>
              </a:rPr>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4 JPEG 1.jpg"/>
          <p:cNvPicPr>
            <a:picLocks noGrp="1" noChangeAspect="1"/>
          </p:cNvPicPr>
          <p:nvPr>
            <p:ph idx="1"/>
          </p:nvPr>
        </p:nvPicPr>
        <p:blipFill>
          <a:blip r:embed="rId2" cstate="print"/>
          <a:stretch>
            <a:fillRect/>
          </a:stretch>
        </p:blipFill>
        <p:spPr>
          <a:xfrm>
            <a:off x="0" y="1484784"/>
            <a:ext cx="9144000" cy="4641379"/>
          </a:xfrm>
        </p:spPr>
      </p:pic>
    </p:spTree>
    <p:extLst>
      <p:ext uri="{BB962C8B-B14F-4D97-AF65-F5344CB8AC3E}">
        <p14:creationId xmlns:p14="http://schemas.microsoft.com/office/powerpoint/2010/main" val="341351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_5821.jpg"/>
          <p:cNvPicPr>
            <a:picLocks noGrp="1" noChangeAspect="1"/>
          </p:cNvPicPr>
          <p:nvPr>
            <p:ph idx="1"/>
          </p:nvPr>
        </p:nvPicPr>
        <p:blipFill>
          <a:blip r:embed="rId2" cstate="print"/>
          <a:stretch>
            <a:fillRect/>
          </a:stretch>
        </p:blipFill>
        <p:spPr>
          <a:xfrm>
            <a:off x="0" y="1340768"/>
            <a:ext cx="9143999" cy="4608512"/>
          </a:xfrm>
          <a:prstGeom prst="rect">
            <a:avLst/>
          </a:prstGeom>
        </p:spPr>
      </p:pic>
    </p:spTree>
    <p:extLst>
      <p:ext uri="{BB962C8B-B14F-4D97-AF65-F5344CB8AC3E}">
        <p14:creationId xmlns:p14="http://schemas.microsoft.com/office/powerpoint/2010/main" val="335864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_5838.jpg"/>
          <p:cNvPicPr>
            <a:picLocks noGrp="1" noChangeAspect="1"/>
          </p:cNvPicPr>
          <p:nvPr>
            <p:ph idx="1"/>
          </p:nvPr>
        </p:nvPicPr>
        <p:blipFill>
          <a:blip r:embed="rId2" cstate="print"/>
          <a:stretch>
            <a:fillRect/>
          </a:stretch>
        </p:blipFill>
        <p:spPr>
          <a:xfrm>
            <a:off x="0" y="1052736"/>
            <a:ext cx="9143999" cy="4824537"/>
          </a:xfrm>
          <a:prstGeom prst="rect">
            <a:avLst/>
          </a:prstGeom>
        </p:spPr>
      </p:pic>
    </p:spTree>
    <p:extLst>
      <p:ext uri="{BB962C8B-B14F-4D97-AF65-F5344CB8AC3E}">
        <p14:creationId xmlns:p14="http://schemas.microsoft.com/office/powerpoint/2010/main" val="373866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892480" cy="5328592"/>
          </a:xfrm>
        </p:spPr>
        <p:txBody>
          <a:bodyPr/>
          <a:lstStyle/>
          <a:p>
            <a:endParaRPr lang="en-IE" sz="1800" dirty="0" smtClean="0"/>
          </a:p>
          <a:p>
            <a:pPr>
              <a:buFont typeface="Arial" pitchFamily="34" charset="0"/>
              <a:buChar char="•"/>
            </a:pPr>
            <a:r>
              <a:rPr lang="en-IE" sz="2400" dirty="0" smtClean="0"/>
              <a:t> LE </a:t>
            </a:r>
            <a:r>
              <a:rPr lang="en-IE" sz="2400" dirty="0" err="1" smtClean="0"/>
              <a:t>Eithne</a:t>
            </a:r>
            <a:r>
              <a:rPr lang="en-IE" sz="2400" dirty="0" smtClean="0"/>
              <a:t>  departed IE 16 May &amp; began</a:t>
            </a:r>
          </a:p>
          <a:p>
            <a:pPr>
              <a:buNone/>
            </a:pPr>
            <a:r>
              <a:rPr lang="en-IE" sz="2400" dirty="0" smtClean="0"/>
              <a:t>      patrolling Sector 23 May 2015</a:t>
            </a:r>
          </a:p>
          <a:p>
            <a:pPr>
              <a:buFont typeface="Arial" pitchFamily="34" charset="0"/>
              <a:buChar char="•"/>
            </a:pPr>
            <a:r>
              <a:rPr lang="en-IE" sz="2400" dirty="0" smtClean="0"/>
              <a:t>Over 15,000 people rescued to date – </a:t>
            </a:r>
            <a:br>
              <a:rPr lang="en-IE" sz="2400" dirty="0" smtClean="0"/>
            </a:br>
            <a:r>
              <a:rPr lang="en-IE" sz="2400" dirty="0" smtClean="0"/>
              <a:t>‘Rescued Persons’ </a:t>
            </a:r>
          </a:p>
          <a:p>
            <a:pPr>
              <a:buFont typeface="Arial" pitchFamily="34" charset="0"/>
              <a:buChar char="•"/>
            </a:pPr>
            <a:r>
              <a:rPr lang="en-IE" sz="2400" dirty="0" smtClean="0"/>
              <a:t>The crisis continues………</a:t>
            </a:r>
          </a:p>
          <a:p>
            <a:pPr>
              <a:buNone/>
            </a:pPr>
            <a:endParaRPr lang="en-IE" sz="2400" dirty="0" smtClean="0"/>
          </a:p>
          <a:p>
            <a:endParaRPr lang="en-IE" sz="1800" dirty="0" smtClean="0"/>
          </a:p>
          <a:p>
            <a:endParaRPr lang="en-IE" sz="1800" dirty="0" smtClean="0"/>
          </a:p>
          <a:p>
            <a:endParaRPr lang="en-IE" sz="1800" dirty="0" smtClean="0"/>
          </a:p>
          <a:p>
            <a:endParaRPr lang="en-IE" sz="1800" dirty="0" smtClean="0"/>
          </a:p>
          <a:p>
            <a:endParaRPr lang="en-IE" sz="1800" dirty="0" smtClean="0"/>
          </a:p>
          <a:p>
            <a:endParaRPr lang="en-IE" sz="1800" dirty="0" smtClean="0"/>
          </a:p>
          <a:p>
            <a:endParaRPr lang="en-IE" sz="1800" dirty="0" smtClean="0"/>
          </a:p>
          <a:p>
            <a:endParaRPr lang="en-IE" sz="1800" dirty="0" smtClean="0"/>
          </a:p>
        </p:txBody>
      </p:sp>
      <p:sp>
        <p:nvSpPr>
          <p:cNvPr id="4" name="Content Placeholder 1"/>
          <p:cNvSpPr txBox="1">
            <a:spLocks/>
          </p:cNvSpPr>
          <p:nvPr/>
        </p:nvSpPr>
        <p:spPr>
          <a:xfrm>
            <a:off x="2267744" y="332657"/>
            <a:ext cx="4176464" cy="720080"/>
          </a:xfrm>
          <a:prstGeom prst="rect">
            <a:avLst/>
          </a:prstGeom>
        </p:spPr>
        <p:txBody>
          <a:bodyPr/>
          <a:lstStyle/>
          <a:p>
            <a:pPr marL="342900" indent="-342900" eaLnBrk="0" hangingPunct="0">
              <a:spcBef>
                <a:spcPct val="20000"/>
              </a:spcBef>
              <a:buClr>
                <a:srgbClr val="C5960B"/>
              </a:buClr>
            </a:pPr>
            <a:r>
              <a:rPr kumimoji="0" lang="en-IE" sz="3200" b="0" i="0" u="none" strike="noStrike" kern="1200" cap="none" spc="0" normalizeH="0" baseline="0" noProof="0" dirty="0" smtClean="0">
                <a:ln>
                  <a:noFill/>
                </a:ln>
                <a:solidFill>
                  <a:srgbClr val="FFFF00"/>
                </a:solidFill>
                <a:effectLst/>
                <a:uLnTx/>
                <a:uFillTx/>
                <a:latin typeface="Georgia" pitchFamily="18" charset="0"/>
                <a:ea typeface="+mn-ea"/>
                <a:cs typeface="+mn-cs"/>
              </a:rPr>
              <a:t> </a:t>
            </a:r>
            <a:r>
              <a:rPr lang="en-IE" sz="2800" dirty="0" smtClean="0">
                <a:solidFill>
                  <a:schemeClr val="bg1"/>
                </a:solidFill>
              </a:rPr>
              <a:t>Naval Service</a:t>
            </a:r>
            <a:r>
              <a:rPr lang="en-IE" sz="2800" b="1" dirty="0" smtClean="0">
                <a:solidFill>
                  <a:schemeClr val="bg1"/>
                </a:solidFill>
              </a:rPr>
              <a:t> </a:t>
            </a:r>
            <a:r>
              <a:rPr lang="en-IE" sz="2800" dirty="0" smtClean="0">
                <a:solidFill>
                  <a:schemeClr val="bg1"/>
                </a:solidFill>
              </a:rPr>
              <a:t>Op PONTUS </a:t>
            </a:r>
            <a:endParaRPr lang="en-US" sz="2800" dirty="0" smtClean="0">
              <a:solidFill>
                <a:schemeClr val="bg1"/>
              </a:solidFill>
            </a:endParaRPr>
          </a:p>
          <a:p>
            <a:pPr marL="342900" marR="0" lvl="0" indent="-342900" algn="l" defTabSz="914400" rtl="0" eaLnBrk="0" fontAlgn="base" latinLnBrk="0" hangingPunct="0">
              <a:lnSpc>
                <a:spcPct val="100000"/>
              </a:lnSpc>
              <a:spcBef>
                <a:spcPct val="20000"/>
              </a:spcBef>
              <a:spcAft>
                <a:spcPct val="0"/>
              </a:spcAft>
              <a:buClr>
                <a:srgbClr val="C5960B"/>
              </a:buClr>
              <a:buSzTx/>
              <a:buFont typeface="Georgia" pitchFamily="18" charset="0"/>
              <a:buNone/>
              <a:tabLst/>
              <a:defRPr/>
            </a:pPr>
            <a:endParaRPr kumimoji="0" lang="en-US" sz="3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pic>
        <p:nvPicPr>
          <p:cNvPr id="8" name="Picture 7" descr="IMG_0053.JPG"/>
          <p:cNvPicPr>
            <a:picLocks noChangeAspect="1"/>
          </p:cNvPicPr>
          <p:nvPr/>
        </p:nvPicPr>
        <p:blipFill>
          <a:blip r:embed="rId3" cstate="screen"/>
          <a:stretch>
            <a:fillRect/>
          </a:stretch>
        </p:blipFill>
        <p:spPr>
          <a:xfrm>
            <a:off x="6588224" y="1628800"/>
            <a:ext cx="2088232" cy="4176464"/>
          </a:xfrm>
          <a:prstGeom prst="rect">
            <a:avLst/>
          </a:prstGeom>
        </p:spPr>
      </p:pic>
      <p:pic>
        <p:nvPicPr>
          <p:cNvPr id="9" name="Picture 8" descr="IMG_0076.JPG"/>
          <p:cNvPicPr>
            <a:picLocks noChangeAspect="1"/>
          </p:cNvPicPr>
          <p:nvPr/>
        </p:nvPicPr>
        <p:blipFill>
          <a:blip r:embed="rId4" cstate="screen"/>
          <a:stretch>
            <a:fillRect/>
          </a:stretch>
        </p:blipFill>
        <p:spPr>
          <a:xfrm>
            <a:off x="539552" y="4365105"/>
            <a:ext cx="5688632" cy="151216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892480" cy="5328592"/>
          </a:xfrm>
        </p:spPr>
        <p:txBody>
          <a:bodyPr/>
          <a:lstStyle/>
          <a:p>
            <a:endParaRPr lang="en-IE" sz="1800" dirty="0" smtClean="0"/>
          </a:p>
          <a:p>
            <a:pPr>
              <a:buFont typeface="Arial" pitchFamily="34" charset="0"/>
              <a:buChar char="•"/>
            </a:pPr>
            <a:r>
              <a:rPr lang="en-IE" sz="2400" dirty="0" smtClean="0"/>
              <a:t>Prosecution Witness for Italian Prosecutor</a:t>
            </a:r>
            <a:br>
              <a:rPr lang="en-IE" sz="2400" dirty="0" smtClean="0"/>
            </a:br>
            <a:r>
              <a:rPr lang="en-IE" sz="2400" dirty="0" smtClean="0"/>
              <a:t>Palermo, 19 Dec 2016</a:t>
            </a:r>
            <a:br>
              <a:rPr lang="en-IE" sz="2400" dirty="0" smtClean="0"/>
            </a:br>
            <a:endParaRPr lang="en-IE" sz="2400" dirty="0" smtClean="0"/>
          </a:p>
          <a:p>
            <a:pPr>
              <a:buFont typeface="Arial" pitchFamily="34" charset="0"/>
              <a:buChar char="•"/>
            </a:pPr>
            <a:r>
              <a:rPr lang="en-IE" sz="2400" dirty="0" smtClean="0"/>
              <a:t>Criminal Trial of alleged migrant smugglers </a:t>
            </a:r>
          </a:p>
          <a:p>
            <a:endParaRPr lang="en-IE" sz="1800" dirty="0" smtClean="0"/>
          </a:p>
          <a:p>
            <a:endParaRPr lang="en-IE" sz="1800" dirty="0" smtClean="0"/>
          </a:p>
          <a:p>
            <a:endParaRPr lang="en-IE" sz="1800" dirty="0" smtClean="0"/>
          </a:p>
          <a:p>
            <a:endParaRPr lang="en-IE" sz="1800" dirty="0" smtClean="0"/>
          </a:p>
          <a:p>
            <a:endParaRPr lang="en-IE" sz="1800" dirty="0" smtClean="0"/>
          </a:p>
          <a:p>
            <a:endParaRPr lang="en-IE" sz="1800" dirty="0" smtClean="0"/>
          </a:p>
          <a:p>
            <a:endParaRPr lang="en-IE" sz="1800" dirty="0" smtClean="0"/>
          </a:p>
          <a:p>
            <a:endParaRPr lang="en-IE" sz="1800" dirty="0" smtClean="0"/>
          </a:p>
        </p:txBody>
      </p:sp>
      <p:sp>
        <p:nvSpPr>
          <p:cNvPr id="4" name="Content Placeholder 1"/>
          <p:cNvSpPr txBox="1">
            <a:spLocks/>
          </p:cNvSpPr>
          <p:nvPr/>
        </p:nvSpPr>
        <p:spPr>
          <a:xfrm>
            <a:off x="2267744" y="332657"/>
            <a:ext cx="4176464" cy="720080"/>
          </a:xfrm>
          <a:prstGeom prst="rect">
            <a:avLst/>
          </a:prstGeom>
        </p:spPr>
        <p:txBody>
          <a:bodyPr/>
          <a:lstStyle/>
          <a:p>
            <a:pPr marL="342900" indent="-342900" eaLnBrk="0" hangingPunct="0">
              <a:spcBef>
                <a:spcPct val="20000"/>
              </a:spcBef>
              <a:buClr>
                <a:srgbClr val="C5960B"/>
              </a:buClr>
            </a:pPr>
            <a:r>
              <a:rPr kumimoji="0" lang="en-IE" sz="3200" b="0" i="0" u="none" strike="noStrike" kern="1200" cap="none" spc="0" normalizeH="0" baseline="0" noProof="0" dirty="0" smtClean="0">
                <a:ln>
                  <a:noFill/>
                </a:ln>
                <a:solidFill>
                  <a:srgbClr val="FFFF00"/>
                </a:solidFill>
                <a:effectLst/>
                <a:uLnTx/>
                <a:uFillTx/>
                <a:latin typeface="Georgia" pitchFamily="18" charset="0"/>
                <a:ea typeface="+mn-ea"/>
                <a:cs typeface="+mn-cs"/>
              </a:rPr>
              <a:t> </a:t>
            </a:r>
            <a:r>
              <a:rPr lang="en-IE" sz="2800" dirty="0" smtClean="0">
                <a:solidFill>
                  <a:schemeClr val="bg1"/>
                </a:solidFill>
              </a:rPr>
              <a:t>Naval Service</a:t>
            </a:r>
            <a:r>
              <a:rPr lang="en-IE" sz="2800" b="1" dirty="0" smtClean="0">
                <a:solidFill>
                  <a:schemeClr val="bg1"/>
                </a:solidFill>
              </a:rPr>
              <a:t> </a:t>
            </a:r>
            <a:r>
              <a:rPr lang="en-IE" sz="2800" dirty="0" smtClean="0">
                <a:solidFill>
                  <a:schemeClr val="bg1"/>
                </a:solidFill>
              </a:rPr>
              <a:t>Op PONTUS </a:t>
            </a:r>
            <a:endParaRPr lang="en-US" sz="2800" dirty="0" smtClean="0">
              <a:solidFill>
                <a:schemeClr val="bg1"/>
              </a:solidFill>
            </a:endParaRPr>
          </a:p>
          <a:p>
            <a:pPr marL="342900" marR="0" lvl="0" indent="-342900" algn="l" defTabSz="914400" rtl="0" eaLnBrk="0" fontAlgn="base" latinLnBrk="0" hangingPunct="0">
              <a:lnSpc>
                <a:spcPct val="100000"/>
              </a:lnSpc>
              <a:spcBef>
                <a:spcPct val="20000"/>
              </a:spcBef>
              <a:spcAft>
                <a:spcPct val="0"/>
              </a:spcAft>
              <a:buClr>
                <a:srgbClr val="C5960B"/>
              </a:buClr>
              <a:buSzTx/>
              <a:buFont typeface="Georgia" pitchFamily="18" charset="0"/>
              <a:buNone/>
              <a:tabLst/>
              <a:defRPr/>
            </a:pPr>
            <a:endParaRPr kumimoji="0" lang="en-US" sz="3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pic>
        <p:nvPicPr>
          <p:cNvPr id="6" name="Content Placeholder 2" descr="IMG_5821.jpg"/>
          <p:cNvPicPr>
            <a:picLocks noChangeAspect="1"/>
          </p:cNvPicPr>
          <p:nvPr/>
        </p:nvPicPr>
        <p:blipFill>
          <a:blip r:embed="rId3" cstate="print"/>
          <a:stretch>
            <a:fillRect/>
          </a:stretch>
        </p:blipFill>
        <p:spPr>
          <a:xfrm>
            <a:off x="827583" y="3573016"/>
            <a:ext cx="7704857" cy="2304256"/>
          </a:xfrm>
          <a:prstGeom prst="rect">
            <a:avLst/>
          </a:prstGeom>
        </p:spPr>
      </p:pic>
    </p:spTree>
    <p:extLst>
      <p:ext uri="{BB962C8B-B14F-4D97-AF65-F5344CB8AC3E}">
        <p14:creationId xmlns:p14="http://schemas.microsoft.com/office/powerpoint/2010/main" val="2382185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40960" cy="5112568"/>
          </a:xfrm>
        </p:spPr>
        <p:txBody>
          <a:bodyPr/>
          <a:lstStyle/>
          <a:p>
            <a:endParaRPr lang="en-IE" sz="1800" dirty="0" smtClean="0"/>
          </a:p>
          <a:p>
            <a:pPr>
              <a:buFont typeface="Arial" pitchFamily="34" charset="0"/>
              <a:buChar char="•"/>
            </a:pPr>
            <a:r>
              <a:rPr lang="en-IE" dirty="0" smtClean="0"/>
              <a:t>The obligation to render assistance to those in peril or lost at sea is one of the oldest and most deeply routed maritime traditions, and for centuries seafarers have considered it a duty to assist fellow mariners in distress on the high seas</a:t>
            </a:r>
            <a:br>
              <a:rPr lang="en-IE" dirty="0" smtClean="0"/>
            </a:br>
            <a:endParaRPr lang="en-IE" dirty="0" smtClean="0"/>
          </a:p>
          <a:p>
            <a:pPr>
              <a:buFont typeface="Arial" pitchFamily="34" charset="0"/>
              <a:buChar char="•"/>
            </a:pPr>
            <a:r>
              <a:rPr lang="en-IE" dirty="0" smtClean="0"/>
              <a:t>Comprehensive Approach Required</a:t>
            </a:r>
          </a:p>
          <a:p>
            <a:endParaRPr lang="en-IE" sz="1800" dirty="0" smtClean="0"/>
          </a:p>
          <a:p>
            <a:endParaRPr lang="en-IE" sz="1800" dirty="0" smtClean="0"/>
          </a:p>
          <a:p>
            <a:endParaRPr lang="en-IE" sz="1800" dirty="0" smtClean="0"/>
          </a:p>
          <a:p>
            <a:endParaRPr lang="en-IE" sz="1800" dirty="0" smtClean="0"/>
          </a:p>
          <a:p>
            <a:endParaRPr lang="en-IE" sz="1800" dirty="0" smtClean="0"/>
          </a:p>
          <a:p>
            <a:endParaRPr lang="en-IE" sz="1800" dirty="0" smtClean="0"/>
          </a:p>
          <a:p>
            <a:endParaRPr lang="en-IE" sz="1800" dirty="0" smtClean="0"/>
          </a:p>
          <a:p>
            <a:endParaRPr lang="en-IE" sz="1800" dirty="0" smtClean="0"/>
          </a:p>
        </p:txBody>
      </p:sp>
      <p:sp>
        <p:nvSpPr>
          <p:cNvPr id="4" name="Content Placeholder 1"/>
          <p:cNvSpPr txBox="1">
            <a:spLocks/>
          </p:cNvSpPr>
          <p:nvPr/>
        </p:nvSpPr>
        <p:spPr>
          <a:xfrm>
            <a:off x="2267744" y="332657"/>
            <a:ext cx="4176464" cy="648072"/>
          </a:xfrm>
          <a:prstGeom prst="rect">
            <a:avLst/>
          </a:prstGeom>
        </p:spPr>
        <p:txBody>
          <a:bodyPr/>
          <a:lstStyle/>
          <a:p>
            <a:pPr marL="342900" indent="-342900" algn="ctr" eaLnBrk="0" hangingPunct="0">
              <a:spcBef>
                <a:spcPct val="20000"/>
              </a:spcBef>
              <a:buClr>
                <a:srgbClr val="C5960B"/>
              </a:buClr>
            </a:pPr>
            <a:r>
              <a:rPr kumimoji="0" lang="en-IE" sz="3200" b="0" i="0" u="none" strike="noStrike" kern="1200" cap="none" spc="0" normalizeH="0" baseline="0" noProof="0" dirty="0" smtClean="0">
                <a:ln>
                  <a:noFill/>
                </a:ln>
                <a:solidFill>
                  <a:srgbClr val="FFFF00"/>
                </a:solidFill>
                <a:effectLst/>
                <a:uLnTx/>
                <a:uFillTx/>
                <a:latin typeface="Georgia" pitchFamily="18" charset="0"/>
                <a:ea typeface="+mn-ea"/>
                <a:cs typeface="+mn-cs"/>
              </a:rPr>
              <a:t>   </a:t>
            </a:r>
            <a:r>
              <a:rPr kumimoji="0" lang="en-IE" sz="3200" b="0" i="0" u="none" strike="noStrike" kern="1200" cap="none" spc="0" normalizeH="0" baseline="0" noProof="0" dirty="0" smtClean="0">
                <a:ln>
                  <a:noFill/>
                </a:ln>
                <a:solidFill>
                  <a:schemeClr val="bg1"/>
                </a:solidFill>
                <a:effectLst/>
                <a:uLnTx/>
                <a:uFillTx/>
                <a:latin typeface="Georgia" pitchFamily="18" charset="0"/>
                <a:ea typeface="+mn-ea"/>
                <a:cs typeface="+mn-cs"/>
              </a:rPr>
              <a:t>Conclusion</a:t>
            </a:r>
            <a:r>
              <a:rPr lang="en-IE" sz="3200" b="1" dirty="0" smtClean="0">
                <a:solidFill>
                  <a:schemeClr val="bg1"/>
                </a:solidFill>
              </a:rPr>
              <a:t> </a:t>
            </a:r>
            <a:endParaRPr lang="en-US" sz="3200" b="1" dirty="0" smtClean="0">
              <a:solidFill>
                <a:schemeClr val="bg1"/>
              </a:solidFill>
            </a:endParaRPr>
          </a:p>
          <a:p>
            <a:pPr marL="342900" marR="0" lvl="0" indent="-342900" algn="l" defTabSz="914400" rtl="0" eaLnBrk="0" fontAlgn="base" latinLnBrk="0" hangingPunct="0">
              <a:lnSpc>
                <a:spcPct val="100000"/>
              </a:lnSpc>
              <a:spcBef>
                <a:spcPct val="20000"/>
              </a:spcBef>
              <a:spcAft>
                <a:spcPct val="0"/>
              </a:spcAft>
              <a:buClr>
                <a:srgbClr val="C5960B"/>
              </a:buClr>
              <a:buSzTx/>
              <a:buFont typeface="Georgia" pitchFamily="18" charset="0"/>
              <a:buNone/>
              <a:tabLst/>
              <a:defRPr/>
            </a:pPr>
            <a:endParaRPr kumimoji="0" lang="en-US" sz="3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616" y="1600200"/>
            <a:ext cx="7571184" cy="4853136"/>
          </a:xfrm>
        </p:spPr>
        <p:txBody>
          <a:bodyPr/>
          <a:lstStyle/>
          <a:p>
            <a:pPr>
              <a:buFont typeface="Arial" pitchFamily="34" charset="0"/>
              <a:buChar char="•"/>
            </a:pPr>
            <a:r>
              <a:rPr lang="en-IE" sz="2800" b="1" dirty="0" smtClean="0"/>
              <a:t>Interception of Migrants on the High Seas - Vagueness of ‘Interception’ </a:t>
            </a:r>
          </a:p>
          <a:p>
            <a:pPr>
              <a:buFont typeface="Arial" pitchFamily="34" charset="0"/>
              <a:buChar char="•"/>
            </a:pPr>
            <a:r>
              <a:rPr lang="en-IE" sz="2800" b="1" dirty="0" smtClean="0"/>
              <a:t>Law enforcement? </a:t>
            </a:r>
          </a:p>
          <a:p>
            <a:pPr>
              <a:buFont typeface="Arial" pitchFamily="34" charset="0"/>
              <a:buChar char="•"/>
            </a:pPr>
            <a:r>
              <a:rPr lang="en-IE" sz="2800" b="1" dirty="0" smtClean="0"/>
              <a:t>SAR </a:t>
            </a:r>
            <a:r>
              <a:rPr lang="en-IE" sz="2800" b="1" i="1" dirty="0" smtClean="0"/>
              <a:t>Vs</a:t>
            </a:r>
            <a:r>
              <a:rPr lang="en-IE" sz="2800" b="1" dirty="0" smtClean="0"/>
              <a:t> ‘Engineered SAR’? </a:t>
            </a:r>
          </a:p>
          <a:p>
            <a:pPr>
              <a:buFont typeface="Arial" pitchFamily="34" charset="0"/>
              <a:buChar char="•"/>
            </a:pPr>
            <a:r>
              <a:rPr lang="en-IE" sz="2800" b="1" dirty="0" smtClean="0"/>
              <a:t>UNCLOS -  Warships Right of Approach &amp; Visit -flag, piracy, anti-narcotics, etc. </a:t>
            </a:r>
          </a:p>
          <a:p>
            <a:pPr>
              <a:buFont typeface="Arial" pitchFamily="34" charset="0"/>
              <a:buChar char="•"/>
            </a:pPr>
            <a:r>
              <a:rPr lang="en-IE" sz="2800" b="1" dirty="0" smtClean="0"/>
              <a:t>Migrant Smuggling</a:t>
            </a:r>
            <a:endParaRPr lang="en-IE" sz="2800" dirty="0" smtClean="0"/>
          </a:p>
          <a:p>
            <a:pPr>
              <a:buFont typeface="Arial" pitchFamily="34" charset="0"/>
              <a:buChar char="•"/>
            </a:pPr>
            <a:r>
              <a:rPr lang="en-IE" sz="2800" b="1" dirty="0" smtClean="0"/>
              <a:t>Differing Legal Regimes </a:t>
            </a:r>
            <a:endParaRPr lang="en-IE" sz="2800" dirty="0"/>
          </a:p>
        </p:txBody>
      </p:sp>
      <p:sp>
        <p:nvSpPr>
          <p:cNvPr id="3" name="TextBox 2"/>
          <p:cNvSpPr txBox="1"/>
          <p:nvPr/>
        </p:nvSpPr>
        <p:spPr>
          <a:xfrm>
            <a:off x="2267744" y="548680"/>
            <a:ext cx="4032448" cy="646331"/>
          </a:xfrm>
          <a:prstGeom prst="rect">
            <a:avLst/>
          </a:prstGeom>
          <a:noFill/>
        </p:spPr>
        <p:txBody>
          <a:bodyPr wrap="square" rtlCol="0">
            <a:spAutoFit/>
          </a:bodyPr>
          <a:lstStyle/>
          <a:p>
            <a:r>
              <a:rPr lang="en-IE" sz="3600" dirty="0" smtClean="0">
                <a:solidFill>
                  <a:schemeClr val="bg1"/>
                </a:solidFill>
              </a:rPr>
              <a:t>Interception  </a:t>
            </a:r>
            <a:r>
              <a:rPr lang="en-IE" sz="3600" i="1" dirty="0" smtClean="0">
                <a:solidFill>
                  <a:schemeClr val="bg1"/>
                </a:solidFill>
              </a:rPr>
              <a:t>Vs</a:t>
            </a:r>
            <a:r>
              <a:rPr lang="en-IE" sz="3600" dirty="0" smtClean="0">
                <a:solidFill>
                  <a:schemeClr val="bg1"/>
                </a:solidFill>
              </a:rPr>
              <a:t> SAR</a:t>
            </a:r>
            <a:endParaRPr lang="en-IE" sz="3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907704" y="548680"/>
            <a:ext cx="5400600" cy="86409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C5960B"/>
              </a:buClr>
              <a:buSzTx/>
              <a:buFont typeface="Georgia" pitchFamily="18" charset="0"/>
              <a:buNone/>
              <a:tabLst/>
              <a:defRPr/>
            </a:pPr>
            <a:r>
              <a:rPr kumimoji="0" lang="en-IE" sz="3200" b="0" i="0" u="none" strike="noStrike" kern="1200" cap="none" spc="0" normalizeH="0" baseline="0" noProof="0" dirty="0" smtClean="0">
                <a:ln>
                  <a:noFill/>
                </a:ln>
                <a:solidFill>
                  <a:srgbClr val="FFFF00"/>
                </a:solidFill>
                <a:effectLst/>
                <a:uLnTx/>
                <a:uFillTx/>
                <a:latin typeface="Georgia" pitchFamily="18" charset="0"/>
                <a:ea typeface="+mn-ea"/>
                <a:cs typeface="+mn-cs"/>
              </a:rPr>
              <a:t>   </a:t>
            </a:r>
            <a:r>
              <a:rPr kumimoji="0" lang="en-IE" sz="3200" b="0" i="0" u="none" strike="noStrike" kern="1200" cap="none" spc="0" normalizeH="0" baseline="0" noProof="0" dirty="0" smtClean="0">
                <a:ln>
                  <a:noFill/>
                </a:ln>
                <a:solidFill>
                  <a:schemeClr val="bg1"/>
                </a:solidFill>
                <a:effectLst/>
                <a:uLnTx/>
                <a:uFillTx/>
                <a:latin typeface="Georgia" pitchFamily="18" charset="0"/>
                <a:ea typeface="+mn-ea"/>
                <a:cs typeface="+mn-cs"/>
              </a:rPr>
              <a:t>MIGRANT ACTIVITY</a:t>
            </a:r>
            <a:endParaRPr kumimoji="0" lang="en-US" sz="3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pic>
        <p:nvPicPr>
          <p:cNvPr id="6" name="Content Placeholder 5" descr="Migration routes map"/>
          <p:cNvPicPr>
            <a:picLocks noGrp="1"/>
          </p:cNvPicPr>
          <p:nvPr>
            <p:ph idx="1"/>
          </p:nvPr>
        </p:nvPicPr>
        <p:blipFill>
          <a:blip r:embed="rId2" cstate="screen"/>
          <a:srcRect/>
          <a:stretch>
            <a:fillRect/>
          </a:stretch>
        </p:blipFill>
        <p:spPr>
          <a:xfrm>
            <a:off x="0" y="1484784"/>
            <a:ext cx="9144000" cy="5373216"/>
          </a:xfrm>
          <a:prstGeom prst="rect">
            <a:avLst/>
          </a:prstGeom>
          <a:noFill/>
          <a:ln>
            <a:noFill/>
            <a:prstDash/>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9" y="1600200"/>
            <a:ext cx="8424935" cy="4853136"/>
          </a:xfrm>
          <a:prstGeom prst="rect">
            <a:avLst/>
          </a:prstGeom>
        </p:spPr>
        <p:txBody>
          <a:bodyPr/>
          <a:lstStyle/>
          <a:p>
            <a:r>
              <a:rPr lang="en-IE" dirty="0" smtClean="0">
                <a:solidFill>
                  <a:schemeClr val="bg1"/>
                </a:solidFill>
              </a:rPr>
              <a:t>“Migrant smuggling involves procuring a person’s entry into a state of which the person is not a national or a permanent member by crossing borders without complying with national migration law and doing so for financial benefit”</a:t>
            </a:r>
            <a:br>
              <a:rPr lang="en-IE" dirty="0" smtClean="0">
                <a:solidFill>
                  <a:schemeClr val="bg1"/>
                </a:solidFill>
              </a:rPr>
            </a:br>
            <a:r>
              <a:rPr lang="en-IE" dirty="0" smtClean="0">
                <a:solidFill>
                  <a:schemeClr val="bg1"/>
                </a:solidFill>
              </a:rPr>
              <a:t/>
            </a:r>
            <a:br>
              <a:rPr lang="en-IE" dirty="0" smtClean="0">
                <a:solidFill>
                  <a:schemeClr val="bg1"/>
                </a:solidFill>
              </a:rPr>
            </a:br>
            <a:r>
              <a:rPr lang="en-IE" sz="2400" dirty="0" smtClean="0">
                <a:solidFill>
                  <a:schemeClr val="bg1"/>
                </a:solidFill>
              </a:rPr>
              <a:t>The Protocol against the Smuggling of Migrants by Land, Sea and Air – supplementing the UN Convention against Transnational Organized Crime 2000</a:t>
            </a:r>
            <a:endParaRPr lang="en-IE" sz="2400" dirty="0">
              <a:solidFill>
                <a:schemeClr val="bg1"/>
              </a:solidFill>
            </a:endParaRPr>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Migrant Smuggling </a:t>
            </a:r>
            <a:endParaRPr lang="en-IE" sz="3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9" y="1600200"/>
            <a:ext cx="8424935" cy="4853136"/>
          </a:xfrm>
          <a:prstGeom prst="rect">
            <a:avLst/>
          </a:prstGeom>
        </p:spPr>
        <p:txBody>
          <a:bodyPr/>
          <a:lstStyle/>
          <a:p>
            <a:r>
              <a:rPr lang="en-IE" dirty="0" smtClean="0">
                <a:solidFill>
                  <a:schemeClr val="bg1"/>
                </a:solidFill>
              </a:rPr>
              <a:t>“The smuggling of illegal migrants is a highly profitable business in which criminals enjoy low risk of detection and punishment”.</a:t>
            </a:r>
            <a:br>
              <a:rPr lang="en-IE" dirty="0" smtClean="0">
                <a:solidFill>
                  <a:schemeClr val="bg1"/>
                </a:solidFill>
              </a:rPr>
            </a:br>
            <a:r>
              <a:rPr lang="en-IE" dirty="0" smtClean="0">
                <a:solidFill>
                  <a:schemeClr val="bg1"/>
                </a:solidFill>
              </a:rPr>
              <a:t>UN Office on Drugs and Crime (UNDOC)</a:t>
            </a:r>
            <a:br>
              <a:rPr lang="en-IE" dirty="0" smtClean="0">
                <a:solidFill>
                  <a:schemeClr val="bg1"/>
                </a:solidFill>
              </a:rPr>
            </a:br>
            <a:endParaRPr lang="en-IE" dirty="0" smtClean="0">
              <a:solidFill>
                <a:schemeClr val="bg1"/>
              </a:solidFill>
            </a:endParaRPr>
          </a:p>
          <a:p>
            <a:r>
              <a:rPr lang="en-IE" dirty="0" smtClean="0">
                <a:solidFill>
                  <a:schemeClr val="bg1"/>
                </a:solidFill>
              </a:rPr>
              <a:t>Of itself illegal migration is not considered a crime under international law</a:t>
            </a:r>
            <a:endParaRPr lang="en-IE" dirty="0">
              <a:solidFill>
                <a:schemeClr val="bg1"/>
              </a:solidFill>
            </a:endParaRPr>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Migrant Smuggling </a:t>
            </a:r>
            <a:endParaRPr lang="en-IE" sz="3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9" y="1600200"/>
            <a:ext cx="8424935" cy="4525963"/>
          </a:xfrm>
          <a:prstGeom prst="rect">
            <a:avLst/>
          </a:prstGeom>
        </p:spPr>
        <p:txBody>
          <a:bodyPr/>
          <a:lstStyle/>
          <a:p>
            <a:r>
              <a:rPr lang="en-IE" dirty="0" smtClean="0">
                <a:solidFill>
                  <a:schemeClr val="bg1"/>
                </a:solidFill>
              </a:rPr>
              <a:t>National </a:t>
            </a:r>
            <a:r>
              <a:rPr lang="en-IE" i="1" dirty="0" smtClean="0">
                <a:solidFill>
                  <a:schemeClr val="bg1"/>
                </a:solidFill>
              </a:rPr>
              <a:t>and </a:t>
            </a:r>
            <a:r>
              <a:rPr lang="en-IE" dirty="0" smtClean="0">
                <a:solidFill>
                  <a:schemeClr val="bg1"/>
                </a:solidFill>
              </a:rPr>
              <a:t>International Law </a:t>
            </a:r>
          </a:p>
          <a:p>
            <a:r>
              <a:rPr lang="en-IE" dirty="0" smtClean="0">
                <a:solidFill>
                  <a:schemeClr val="bg1"/>
                </a:solidFill>
              </a:rPr>
              <a:t>Defence Act Ireland – Humanitarian Mission </a:t>
            </a:r>
          </a:p>
          <a:p>
            <a:r>
              <a:rPr lang="en-IE" dirty="0" smtClean="0">
                <a:solidFill>
                  <a:schemeClr val="bg1"/>
                </a:solidFill>
              </a:rPr>
              <a:t>International Law of the Sea </a:t>
            </a:r>
          </a:p>
          <a:p>
            <a:r>
              <a:rPr lang="en-IE" dirty="0" smtClean="0">
                <a:solidFill>
                  <a:schemeClr val="bg1"/>
                </a:solidFill>
              </a:rPr>
              <a:t>International Criminal Law </a:t>
            </a:r>
          </a:p>
          <a:p>
            <a:r>
              <a:rPr lang="en-IE" dirty="0" smtClean="0">
                <a:solidFill>
                  <a:schemeClr val="bg1"/>
                </a:solidFill>
              </a:rPr>
              <a:t>International Humanitarian Law </a:t>
            </a:r>
            <a:r>
              <a:rPr lang="en-US" dirty="0" smtClean="0">
                <a:solidFill>
                  <a:schemeClr val="bg1"/>
                </a:solidFill>
              </a:rPr>
              <a:t>Geneva Convention relating to the status of Refugees - </a:t>
            </a:r>
            <a:r>
              <a:rPr lang="en-US" i="1" dirty="0" smtClean="0">
                <a:solidFill>
                  <a:schemeClr val="bg1"/>
                </a:solidFill>
              </a:rPr>
              <a:t>non-</a:t>
            </a:r>
            <a:r>
              <a:rPr lang="en-US" i="1" dirty="0" err="1" smtClean="0">
                <a:solidFill>
                  <a:schemeClr val="bg1"/>
                </a:solidFill>
              </a:rPr>
              <a:t>refoulement</a:t>
            </a:r>
            <a:r>
              <a:rPr lang="en-US" dirty="0" smtClean="0">
                <a:solidFill>
                  <a:schemeClr val="bg1"/>
                </a:solidFill>
              </a:rPr>
              <a:t>  </a:t>
            </a:r>
          </a:p>
          <a:p>
            <a:r>
              <a:rPr lang="en-US" dirty="0" smtClean="0">
                <a:solidFill>
                  <a:schemeClr val="bg1"/>
                </a:solidFill>
              </a:rPr>
              <a:t>European Convention on Human Rights </a:t>
            </a:r>
            <a:endParaRPr lang="en-IE" dirty="0" smtClean="0">
              <a:solidFill>
                <a:schemeClr val="bg1"/>
              </a:solidFill>
            </a:endParaRPr>
          </a:p>
          <a:p>
            <a:pPr>
              <a:buNone/>
            </a:pPr>
            <a:endParaRPr lang="en-IE" dirty="0"/>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Relevant Law </a:t>
            </a:r>
            <a:endParaRPr lang="en-IE" sz="36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763688" y="548680"/>
            <a:ext cx="5544616" cy="864095"/>
          </a:xfrm>
          <a:prstGeom prst="rect">
            <a:avLst/>
          </a:prstGeom>
        </p:spPr>
        <p:txBody>
          <a:bodyPr/>
          <a:lstStyle/>
          <a:p>
            <a:pPr marL="342900" lvl="0" indent="-342900" eaLnBrk="0" hangingPunct="0">
              <a:spcBef>
                <a:spcPct val="20000"/>
              </a:spcBef>
              <a:buClr>
                <a:srgbClr val="C5960B"/>
              </a:buClr>
            </a:pPr>
            <a:r>
              <a:rPr kumimoji="0" lang="en-IE" sz="3200" b="0" i="0" u="none" strike="noStrike" kern="1200" cap="none" spc="0" normalizeH="0" baseline="0" noProof="0" dirty="0" smtClean="0">
                <a:ln>
                  <a:noFill/>
                </a:ln>
                <a:solidFill>
                  <a:srgbClr val="FFFF00"/>
                </a:solidFill>
                <a:effectLst/>
                <a:uLnTx/>
                <a:uFillTx/>
                <a:latin typeface="Georgia" pitchFamily="18" charset="0"/>
                <a:ea typeface="+mn-ea"/>
                <a:cs typeface="+mn-cs"/>
              </a:rPr>
              <a:t>   </a:t>
            </a:r>
            <a:r>
              <a:rPr lang="en-IE" sz="3200" dirty="0" smtClean="0">
                <a:solidFill>
                  <a:srgbClr val="FFFF00"/>
                </a:solidFill>
                <a:latin typeface="Georgia" pitchFamily="18" charset="0"/>
              </a:rPr>
              <a:t> </a:t>
            </a:r>
            <a:r>
              <a:rPr lang="en-IE" sz="3200" dirty="0" smtClean="0">
                <a:solidFill>
                  <a:schemeClr val="bg1"/>
                </a:solidFill>
                <a:latin typeface="Georgia" pitchFamily="18" charset="0"/>
              </a:rPr>
              <a:t>An </a:t>
            </a:r>
            <a:r>
              <a:rPr kumimoji="0" lang="en-IE" sz="3200" b="0" i="0" u="none" strike="noStrike" kern="1200" cap="none" spc="0" normalizeH="0" baseline="0" noProof="0" dirty="0" smtClean="0">
                <a:ln>
                  <a:noFill/>
                </a:ln>
                <a:solidFill>
                  <a:schemeClr val="bg1"/>
                </a:solidFill>
                <a:effectLst/>
                <a:uLnTx/>
                <a:uFillTx/>
                <a:latin typeface="Georgia" pitchFamily="18" charset="0"/>
                <a:ea typeface="+mn-ea"/>
                <a:cs typeface="+mn-cs"/>
              </a:rPr>
              <a:t>Outcome</a:t>
            </a:r>
            <a:r>
              <a:rPr kumimoji="0" lang="en-IE" sz="3200" b="0" i="0" u="none" strike="noStrike" kern="1200" cap="none" spc="0" normalizeH="0" noProof="0" dirty="0" smtClean="0">
                <a:ln>
                  <a:noFill/>
                </a:ln>
                <a:solidFill>
                  <a:schemeClr val="bg1"/>
                </a:solidFill>
                <a:effectLst/>
                <a:uLnTx/>
                <a:uFillTx/>
                <a:latin typeface="Georgia" pitchFamily="18" charset="0"/>
                <a:ea typeface="+mn-ea"/>
                <a:cs typeface="+mn-cs"/>
              </a:rPr>
              <a:t> of Conflict</a:t>
            </a:r>
            <a:endParaRPr kumimoji="0" lang="en-US" sz="3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
        <p:nvSpPr>
          <p:cNvPr id="5" name="TextBox 4"/>
          <p:cNvSpPr txBox="1"/>
          <p:nvPr/>
        </p:nvSpPr>
        <p:spPr>
          <a:xfrm>
            <a:off x="3491880" y="5768836"/>
            <a:ext cx="2160240" cy="369332"/>
          </a:xfrm>
          <a:prstGeom prst="rect">
            <a:avLst/>
          </a:prstGeom>
          <a:noFill/>
        </p:spPr>
        <p:txBody>
          <a:bodyPr wrap="square" rtlCol="0">
            <a:spAutoFit/>
          </a:bodyPr>
          <a:lstStyle/>
          <a:p>
            <a:r>
              <a:rPr lang="en-IE" dirty="0" smtClean="0">
                <a:solidFill>
                  <a:schemeClr val="bg1"/>
                </a:solidFill>
              </a:rPr>
              <a:t>200-350 Migrants</a:t>
            </a:r>
            <a:endParaRPr lang="en-US" dirty="0">
              <a:solidFill>
                <a:schemeClr val="bg1"/>
              </a:solidFill>
            </a:endParaRPr>
          </a:p>
        </p:txBody>
      </p:sp>
      <p:pic>
        <p:nvPicPr>
          <p:cNvPr id="7" name="Content Placeholder 6" descr="images.jpg"/>
          <p:cNvPicPr>
            <a:picLocks noGrp="1" noChangeAspect="1"/>
          </p:cNvPicPr>
          <p:nvPr>
            <p:ph idx="1"/>
          </p:nvPr>
        </p:nvPicPr>
        <p:blipFill>
          <a:blip r:embed="rId2" cstate="print"/>
          <a:stretch>
            <a:fillRect/>
          </a:stretch>
        </p:blipFill>
        <p:spPr>
          <a:xfrm>
            <a:off x="147723" y="1268760"/>
            <a:ext cx="4136246" cy="4536504"/>
          </a:xfrm>
        </p:spPr>
      </p:pic>
      <p:pic>
        <p:nvPicPr>
          <p:cNvPr id="8" name="Picture 7" descr="italy-migrants-refugees-asylum-seekers-1.jpg"/>
          <p:cNvPicPr>
            <a:picLocks noChangeAspect="1"/>
          </p:cNvPicPr>
          <p:nvPr/>
        </p:nvPicPr>
        <p:blipFill>
          <a:blip r:embed="rId3" cstate="print"/>
          <a:stretch>
            <a:fillRect/>
          </a:stretch>
        </p:blipFill>
        <p:spPr>
          <a:xfrm>
            <a:off x="4427984" y="1268760"/>
            <a:ext cx="4716016" cy="45365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3528" y="1412776"/>
            <a:ext cx="8424935" cy="4958011"/>
          </a:xfrm>
          <a:prstGeom prst="rect">
            <a:avLst/>
          </a:prstGeom>
        </p:spPr>
        <p:txBody>
          <a:bodyPr/>
          <a:lstStyle/>
          <a:p>
            <a:r>
              <a:rPr lang="en-IE" dirty="0" smtClean="0">
                <a:solidFill>
                  <a:schemeClr val="bg1"/>
                </a:solidFill>
              </a:rPr>
              <a:t>United Nations Convention on Law of the Sea (UNCLOS) 1982</a:t>
            </a:r>
            <a:endParaRPr lang="en-IE" i="1" dirty="0" smtClean="0">
              <a:solidFill>
                <a:schemeClr val="bg1"/>
              </a:solidFill>
            </a:endParaRPr>
          </a:p>
          <a:p>
            <a:r>
              <a:rPr lang="en-IE" dirty="0" smtClean="0">
                <a:solidFill>
                  <a:schemeClr val="bg1"/>
                </a:solidFill>
              </a:rPr>
              <a:t>Int’l Convention on Maritime Search and Rescue (SAR) Treaty 1979</a:t>
            </a:r>
          </a:p>
          <a:p>
            <a:r>
              <a:rPr lang="en-IE" dirty="0" smtClean="0">
                <a:solidFill>
                  <a:schemeClr val="bg1"/>
                </a:solidFill>
              </a:rPr>
              <a:t>Safety of Life at Sea Convention (SOLAS) 1914</a:t>
            </a:r>
          </a:p>
          <a:p>
            <a:r>
              <a:rPr lang="en-IE" dirty="0" smtClean="0">
                <a:solidFill>
                  <a:schemeClr val="bg1"/>
                </a:solidFill>
              </a:rPr>
              <a:t>Migrants at sea - UN Convention against Transnational Organized Crime (UNTOC) &amp;  Protocols - relevant from an interdiction perspective but NOT from a SAR one</a:t>
            </a:r>
          </a:p>
          <a:p>
            <a:endParaRPr lang="en-IE" dirty="0" smtClean="0">
              <a:solidFill>
                <a:schemeClr val="bg1"/>
              </a:solidFill>
            </a:endParaRPr>
          </a:p>
          <a:p>
            <a:endParaRPr lang="en-IE" dirty="0"/>
          </a:p>
        </p:txBody>
      </p:sp>
      <p:sp>
        <p:nvSpPr>
          <p:cNvPr id="3" name="Rectangle 2"/>
          <p:cNvSpPr/>
          <p:nvPr/>
        </p:nvSpPr>
        <p:spPr>
          <a:xfrm>
            <a:off x="2195736" y="332656"/>
            <a:ext cx="4176464" cy="646331"/>
          </a:xfrm>
          <a:prstGeom prst="rect">
            <a:avLst/>
          </a:prstGeom>
        </p:spPr>
        <p:txBody>
          <a:bodyPr wrap="square">
            <a:spAutoFit/>
          </a:bodyPr>
          <a:lstStyle/>
          <a:p>
            <a:pPr algn="ctr"/>
            <a:r>
              <a:rPr lang="en-IE" sz="3600" dirty="0" smtClean="0">
                <a:solidFill>
                  <a:schemeClr val="bg1"/>
                </a:solidFill>
                <a:latin typeface="Georgia" pitchFamily="18" charset="0"/>
              </a:rPr>
              <a:t>Law of the Sea </a:t>
            </a:r>
            <a:endParaRPr lang="en-IE" sz="36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09647B3B462049B798A6E043106A6F" ma:contentTypeVersion="4" ma:contentTypeDescription="Create a new document." ma:contentTypeScope="" ma:versionID="29c6834e1536a2b281cbec4c6702f308">
  <xsd:schema xmlns:xsd="http://www.w3.org/2001/XMLSchema" xmlns:xs="http://www.w3.org/2001/XMLSchema" xmlns:p="http://schemas.microsoft.com/office/2006/metadata/properties" xmlns:ns2="df4c1941-8112-4d6b-9696-5d7e539e6e6a" xmlns:ns3="http://schemas.microsoft.com/sharepoint/v3/fields" xmlns:ns4="http://schemas.microsoft.com/sharepoint.v3" targetNamespace="http://schemas.microsoft.com/office/2006/metadata/properties" ma:root="true" ma:fieldsID="53636b8002ad3d79d776d87c7f523686" ns2:_="" ns3:_="" ns4:_="">
    <xsd:import namespace="df4c1941-8112-4d6b-9696-5d7e539e6e6a"/>
    <xsd:import namespace="http://schemas.microsoft.com/sharepoint/v3/fields"/>
    <xsd:import namespace="http://schemas.microsoft.com/sharepoint.v3"/>
    <xsd:element name="properties">
      <xsd:complexType>
        <xsd:sequence>
          <xsd:element name="documentManagement">
            <xsd:complexType>
              <xsd:all>
                <xsd:element ref="ns2:Classification"/>
                <xsd:element ref="ns3:_ResourceType" minOccurs="0"/>
                <xsd:element ref="ns4:Description0" minOccurs="0"/>
                <xsd:element ref="ns3:_DCDateModified" minOccurs="0"/>
                <xsd:element ref="ns2:d4d39cdee2914e0bae240fabfb14cf2a"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4c1941-8112-4d6b-9696-5d7e539e6e6a" elementFormDefault="qualified">
    <xsd:import namespace="http://schemas.microsoft.com/office/2006/documentManagement/types"/>
    <xsd:import namespace="http://schemas.microsoft.com/office/infopath/2007/PartnerControls"/>
    <xsd:element name="Classification" ma:index="1" ma:displayName="Classification" ma:format="RadioButtons" ma:internalName="Classification">
      <xsd:simpleType>
        <xsd:restriction base="dms:Choice">
          <xsd:enumeration value="Restricted"/>
          <xsd:enumeration value="Unclassified"/>
        </xsd:restriction>
      </xsd:simpleType>
    </xsd:element>
    <xsd:element name="d4d39cdee2914e0bae240fabfb14cf2a" ma:index="8" nillable="true" ma:taxonomy="true" ma:internalName="d4d39cdee2914e0bae240fabfb14cf2a" ma:taxonomyFieldName="Tags" ma:displayName="Tags" ma:readOnly="false" ma:default="" ma:fieldId="{d4d39cde-e291-4e0b-ae24-0fabfb14cf2a}" ma:taxonomyMulti="true" ma:sspId="7b407e0e-7a6b-4831-885b-b2be4f370aca" ma:termSetId="51c66cf3-2996-47a7-8b8a-ca24682068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571f93e-160d-45e2-b8c6-a7a06a65da09}" ma:internalName="TaxCatchAll" ma:showField="CatchAllData" ma:web="fecf039b-8286-4ba3-bd9e-ec02eaab4f8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571f93e-160d-45e2-b8c6-a7a06a65da09}" ma:internalName="TaxCatchAllLabel" ma:readOnly="true" ma:showField="CatchAllDataLabel" ma:web="fecf039b-8286-4ba3-bd9e-ec02eaab4f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2" nillable="true" ma:displayName="Resource Type" ma:description="A set of categories, functions, genres or aggregation levels" ma:internalName="Resource_x0020_Type">
      <xsd:simpleType>
        <xsd:restriction base="dms:Text"/>
      </xsd:simpleType>
    </xsd:element>
    <xsd:element name="_DCDateModified" ma:index="6" nillable="true" ma:displayName="Date Modified" ma:description="The date on which this resource was last modified" ma:format="DateTime" ma:internalName="Date_x0020_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0" ma:index="3" nillable="true" ma:displayName="Description" ma:internalName="Description0">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f4c1941-8112-4d6b-9696-5d7e539e6e6a">
      <Value>40</Value>
    </TaxCatchAll>
    <Description0 xmlns="http://schemas.microsoft.com/sharepoint.v3">Op PONTUS Brief 22Jul15 </Description0>
    <_DCDateModified xmlns="http://schemas.microsoft.com/sharepoint/v3/fields">2015-07-22T13:15:00+00:00</_DCDateModified>
    <Classification xmlns="df4c1941-8112-4d6b-9696-5d7e539e6e6a">Restricted</Classification>
    <d4d39cdee2914e0bae240fabfb14cf2a xmlns="df4c1941-8112-4d6b-9696-5d7e539e6e6a">
      <Terms xmlns="http://schemas.microsoft.com/office/infopath/2007/PartnerControls">
        <TermInfo xmlns="http://schemas.microsoft.com/office/infopath/2007/PartnerControls">
          <TermName xmlns="http://schemas.microsoft.com/office/infopath/2007/PartnerControls">Admin</TermName>
          <TermId xmlns="http://schemas.microsoft.com/office/infopath/2007/PartnerControls">735e1427-8d9e-44ba-acc2-8d4c9f58117f</TermId>
        </TermInfo>
      </Terms>
    </d4d39cdee2914e0bae240fabfb14cf2a>
    <_ResourceType xmlns="http://schemas.microsoft.com/sharepoint/v3/fields">ppOINT</_ResourceType>
  </documentManagement>
</p:properties>
</file>

<file path=customXml/itemProps1.xml><?xml version="1.0" encoding="utf-8"?>
<ds:datastoreItem xmlns:ds="http://schemas.openxmlformats.org/officeDocument/2006/customXml" ds:itemID="{C9609831-D746-485F-9A4B-51D10ABEC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4c1941-8112-4d6b-9696-5d7e539e6e6a"/>
    <ds:schemaRef ds:uri="http://schemas.microsoft.com/sharepoint/v3/field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4A4E10-EB6A-44F1-AA1B-45AA731DD04A}">
  <ds:schemaRefs>
    <ds:schemaRef ds:uri="http://schemas.microsoft.com/sharepoint/v3/contenttype/forms"/>
  </ds:schemaRefs>
</ds:datastoreItem>
</file>

<file path=customXml/itemProps3.xml><?xml version="1.0" encoding="utf-8"?>
<ds:datastoreItem xmlns:ds="http://schemas.openxmlformats.org/officeDocument/2006/customXml" ds:itemID="{C9256B58-86B3-4D81-8E82-B5D9EAC48C81}">
  <ds:schemaRefs>
    <ds:schemaRef ds:uri="http://purl.org/dc/terms/"/>
    <ds:schemaRef ds:uri="df4c1941-8112-4d6b-9696-5d7e539e6e6a"/>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microsoft.com/sharepoint/v3/fields"/>
    <ds:schemaRef ds:uri="http://purl.org/dc/dcmitype/"/>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4161</TotalTime>
  <Words>821</Words>
  <Application>Microsoft Office PowerPoint</Application>
  <PresentationFormat>On-screen Show (4:3)</PresentationFormat>
  <Paragraphs>117</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LAWYERS ON THE GROUND RESPONSE TO MIGRANT SMUGGLING  Irish Defence Forces Perspective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 PONTUS</dc:title>
  <dc:creator>P O'Donnell</dc:creator>
  <cp:lastModifiedBy>Pauline Smyth</cp:lastModifiedBy>
  <cp:revision>206</cp:revision>
  <cp:lastPrinted>2017-02-01T12:20:56Z</cp:lastPrinted>
  <dcterms:created xsi:type="dcterms:W3CDTF">2011-06-30T13:27:51Z</dcterms:created>
  <dcterms:modified xsi:type="dcterms:W3CDTF">2017-02-01T12:21:14Z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0x010100CF09647B3B462049B798A6E043106A6F</vt:lpwstr>
  </property>
  <property fmtid="{D5CDD505-2E9C-101B-9397-08002B2CF9AE}" pid="3" name="Tags">
    <vt:lpwstr>40;#Admin|735e1427-8d9e-44ba-acc2-8d4c9f58117f</vt:lpwstr>
  </property>
</Properties>
</file>