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notesMasterIdLst>
    <p:notesMasterId r:id="rId85"/>
  </p:notesMasterIdLst>
  <p:sldIdLst>
    <p:sldId id="279" r:id="rId3"/>
    <p:sldId id="285" r:id="rId4"/>
    <p:sldId id="288" r:id="rId5"/>
    <p:sldId id="286" r:id="rId6"/>
    <p:sldId id="287"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19" r:id="rId20"/>
    <p:sldId id="321" r:id="rId21"/>
    <p:sldId id="320" r:id="rId22"/>
    <p:sldId id="322" r:id="rId23"/>
    <p:sldId id="323" r:id="rId24"/>
    <p:sldId id="301" r:id="rId25"/>
    <p:sldId id="302" r:id="rId26"/>
    <p:sldId id="303" r:id="rId27"/>
    <p:sldId id="304" r:id="rId28"/>
    <p:sldId id="305" r:id="rId29"/>
    <p:sldId id="306" r:id="rId30"/>
    <p:sldId id="308" r:id="rId31"/>
    <p:sldId id="309" r:id="rId32"/>
    <p:sldId id="310" r:id="rId33"/>
    <p:sldId id="311" r:id="rId34"/>
    <p:sldId id="312" r:id="rId35"/>
    <p:sldId id="317" r:id="rId36"/>
    <p:sldId id="313" r:id="rId37"/>
    <p:sldId id="314" r:id="rId38"/>
    <p:sldId id="318" r:id="rId39"/>
    <p:sldId id="315" r:id="rId40"/>
    <p:sldId id="316" r:id="rId41"/>
    <p:sldId id="325" r:id="rId42"/>
    <p:sldId id="307" r:id="rId43"/>
    <p:sldId id="324" r:id="rId44"/>
    <p:sldId id="326" r:id="rId45"/>
    <p:sldId id="327" r:id="rId46"/>
    <p:sldId id="328" r:id="rId47"/>
    <p:sldId id="330" r:id="rId48"/>
    <p:sldId id="329" r:id="rId49"/>
    <p:sldId id="331" r:id="rId50"/>
    <p:sldId id="332" r:id="rId51"/>
    <p:sldId id="335" r:id="rId52"/>
    <p:sldId id="336" r:id="rId53"/>
    <p:sldId id="334" r:id="rId54"/>
    <p:sldId id="333" r:id="rId55"/>
    <p:sldId id="338" r:id="rId56"/>
    <p:sldId id="337" r:id="rId57"/>
    <p:sldId id="339" r:id="rId58"/>
    <p:sldId id="340" r:id="rId59"/>
    <p:sldId id="341" r:id="rId60"/>
    <p:sldId id="342" r:id="rId61"/>
    <p:sldId id="343" r:id="rId62"/>
    <p:sldId id="344" r:id="rId63"/>
    <p:sldId id="353" r:id="rId64"/>
    <p:sldId id="366" r:id="rId65"/>
    <p:sldId id="345" r:id="rId66"/>
    <p:sldId id="346" r:id="rId67"/>
    <p:sldId id="347" r:id="rId68"/>
    <p:sldId id="348" r:id="rId69"/>
    <p:sldId id="349" r:id="rId70"/>
    <p:sldId id="351" r:id="rId71"/>
    <p:sldId id="352" r:id="rId72"/>
    <p:sldId id="350" r:id="rId73"/>
    <p:sldId id="354" r:id="rId74"/>
    <p:sldId id="356" r:id="rId75"/>
    <p:sldId id="355" r:id="rId76"/>
    <p:sldId id="361" r:id="rId77"/>
    <p:sldId id="357" r:id="rId78"/>
    <p:sldId id="358" r:id="rId79"/>
    <p:sldId id="359" r:id="rId80"/>
    <p:sldId id="360" r:id="rId81"/>
    <p:sldId id="362" r:id="rId82"/>
    <p:sldId id="363" r:id="rId83"/>
    <p:sldId id="365" r:id="rId8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354AC1E-EE82-964C-BE23-120253080ABD}">
          <p14:sldIdLst>
            <p14:sldId id="279"/>
            <p14:sldId id="285"/>
            <p14:sldId id="288"/>
            <p14:sldId id="286"/>
            <p14:sldId id="287"/>
            <p14:sldId id="289"/>
            <p14:sldId id="290"/>
            <p14:sldId id="291"/>
            <p14:sldId id="292"/>
            <p14:sldId id="293"/>
            <p14:sldId id="294"/>
            <p14:sldId id="295"/>
            <p14:sldId id="296"/>
            <p14:sldId id="297"/>
            <p14:sldId id="298"/>
            <p14:sldId id="299"/>
            <p14:sldId id="300"/>
            <p14:sldId id="319"/>
            <p14:sldId id="321"/>
            <p14:sldId id="320"/>
            <p14:sldId id="322"/>
            <p14:sldId id="323"/>
            <p14:sldId id="301"/>
            <p14:sldId id="302"/>
            <p14:sldId id="303"/>
            <p14:sldId id="304"/>
            <p14:sldId id="305"/>
            <p14:sldId id="306"/>
            <p14:sldId id="308"/>
            <p14:sldId id="309"/>
            <p14:sldId id="310"/>
            <p14:sldId id="311"/>
            <p14:sldId id="312"/>
            <p14:sldId id="317"/>
            <p14:sldId id="313"/>
            <p14:sldId id="314"/>
            <p14:sldId id="318"/>
            <p14:sldId id="315"/>
            <p14:sldId id="316"/>
            <p14:sldId id="325"/>
            <p14:sldId id="307"/>
            <p14:sldId id="324"/>
            <p14:sldId id="326"/>
            <p14:sldId id="327"/>
            <p14:sldId id="328"/>
            <p14:sldId id="330"/>
            <p14:sldId id="329"/>
            <p14:sldId id="331"/>
            <p14:sldId id="332"/>
            <p14:sldId id="335"/>
            <p14:sldId id="336"/>
            <p14:sldId id="334"/>
            <p14:sldId id="333"/>
            <p14:sldId id="338"/>
            <p14:sldId id="337"/>
            <p14:sldId id="339"/>
            <p14:sldId id="340"/>
            <p14:sldId id="341"/>
            <p14:sldId id="342"/>
            <p14:sldId id="343"/>
            <p14:sldId id="344"/>
            <p14:sldId id="353"/>
            <p14:sldId id="366"/>
            <p14:sldId id="345"/>
            <p14:sldId id="346"/>
            <p14:sldId id="347"/>
            <p14:sldId id="348"/>
            <p14:sldId id="349"/>
            <p14:sldId id="351"/>
            <p14:sldId id="352"/>
            <p14:sldId id="350"/>
            <p14:sldId id="354"/>
            <p14:sldId id="356"/>
            <p14:sldId id="355"/>
            <p14:sldId id="361"/>
            <p14:sldId id="357"/>
            <p14:sldId id="358"/>
            <p14:sldId id="359"/>
            <p14:sldId id="360"/>
            <p14:sldId id="362"/>
            <p14:sldId id="363"/>
            <p14:sldId id="36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1249"/>
    <a:srgbClr val="A88147"/>
    <a:srgbClr val="143F77"/>
    <a:srgbClr val="2086CC"/>
    <a:srgbClr val="351D00"/>
    <a:srgbClr val="361D00"/>
    <a:srgbClr val="75B701"/>
    <a:srgbClr val="2F215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677" autoAdjust="0"/>
  </p:normalViewPr>
  <p:slideViewPr>
    <p:cSldViewPr snapToGrid="0" snapToObjects="1">
      <p:cViewPr varScale="1">
        <p:scale>
          <a:sx n="104" d="100"/>
          <a:sy n="104" d="100"/>
        </p:scale>
        <p:origin x="18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C64AD6-24B0-4114-9BA7-9BE957EB001D}" type="doc">
      <dgm:prSet loTypeId="urn:microsoft.com/office/officeart/2005/8/layout/cycle2" loCatId="cycle" qsTypeId="urn:microsoft.com/office/officeart/2005/8/quickstyle/simple1" qsCatId="simple" csTypeId="urn:microsoft.com/office/officeart/2005/8/colors/accent2_2" csCatId="accent2" phldr="1"/>
      <dgm:spPr/>
      <dgm:t>
        <a:bodyPr/>
        <a:lstStyle/>
        <a:p>
          <a:endParaRPr lang="en-IE"/>
        </a:p>
      </dgm:t>
    </dgm:pt>
    <dgm:pt modelId="{C65E9B47-A0A1-4F8A-B559-8A51FFC52404}">
      <dgm:prSet phldrT="[Text]"/>
      <dgm:spPr/>
      <dgm:t>
        <a:bodyPr/>
        <a:lstStyle/>
        <a:p>
          <a:r>
            <a:rPr lang="en-IE" dirty="0"/>
            <a:t>Clans &amp; Tribes</a:t>
          </a:r>
        </a:p>
      </dgm:t>
    </dgm:pt>
    <dgm:pt modelId="{B4425556-C82C-45A8-9E11-4607867F5BDB}" type="parTrans" cxnId="{776F1E6A-26E2-4197-AE81-9F17E7158FBF}">
      <dgm:prSet/>
      <dgm:spPr/>
      <dgm:t>
        <a:bodyPr/>
        <a:lstStyle/>
        <a:p>
          <a:endParaRPr lang="en-IE"/>
        </a:p>
      </dgm:t>
    </dgm:pt>
    <dgm:pt modelId="{D8F0387B-7764-403D-A0C8-A1F6C8262CC8}" type="sibTrans" cxnId="{776F1E6A-26E2-4197-AE81-9F17E7158FBF}">
      <dgm:prSet/>
      <dgm:spPr/>
      <dgm:t>
        <a:bodyPr/>
        <a:lstStyle/>
        <a:p>
          <a:endParaRPr lang="en-IE"/>
        </a:p>
      </dgm:t>
    </dgm:pt>
    <dgm:pt modelId="{6C230D9A-6B97-4F5A-A28F-AB708593A7B7}">
      <dgm:prSet phldrT="[Text]"/>
      <dgm:spPr/>
      <dgm:t>
        <a:bodyPr/>
        <a:lstStyle/>
        <a:p>
          <a:r>
            <a:rPr lang="en-IE" dirty="0"/>
            <a:t>Political Parties</a:t>
          </a:r>
        </a:p>
      </dgm:t>
    </dgm:pt>
    <dgm:pt modelId="{004CBEB7-741D-4F2E-98D7-468213BA414C}" type="parTrans" cxnId="{CC7BEC57-5B5C-4589-B504-C4CC1A7E868F}">
      <dgm:prSet/>
      <dgm:spPr/>
      <dgm:t>
        <a:bodyPr/>
        <a:lstStyle/>
        <a:p>
          <a:endParaRPr lang="en-IE"/>
        </a:p>
      </dgm:t>
    </dgm:pt>
    <dgm:pt modelId="{6EE954B0-0551-4B49-AFC3-9B1951E39E7D}" type="sibTrans" cxnId="{CC7BEC57-5B5C-4589-B504-C4CC1A7E868F}">
      <dgm:prSet/>
      <dgm:spPr/>
      <dgm:t>
        <a:bodyPr/>
        <a:lstStyle/>
        <a:p>
          <a:endParaRPr lang="en-IE"/>
        </a:p>
      </dgm:t>
    </dgm:pt>
    <dgm:pt modelId="{1B65A655-CACC-48C9-BCFF-0A8D07D3EB40}">
      <dgm:prSet phldrT="[Text]"/>
      <dgm:spPr/>
      <dgm:t>
        <a:bodyPr/>
        <a:lstStyle/>
        <a:p>
          <a:r>
            <a:rPr lang="en-IE" dirty="0"/>
            <a:t>Criminals, Gangs, Mafia</a:t>
          </a:r>
        </a:p>
      </dgm:t>
    </dgm:pt>
    <dgm:pt modelId="{8792430F-0101-40E2-B8D2-42CAC851579F}" type="parTrans" cxnId="{FEE985B6-7B61-4E14-BF35-240873EAF95B}">
      <dgm:prSet/>
      <dgm:spPr/>
      <dgm:t>
        <a:bodyPr/>
        <a:lstStyle/>
        <a:p>
          <a:endParaRPr lang="en-IE"/>
        </a:p>
      </dgm:t>
    </dgm:pt>
    <dgm:pt modelId="{FA0BF926-D089-4FDE-95DC-DEC0BDCCC070}" type="sibTrans" cxnId="{FEE985B6-7B61-4E14-BF35-240873EAF95B}">
      <dgm:prSet/>
      <dgm:spPr/>
      <dgm:t>
        <a:bodyPr/>
        <a:lstStyle/>
        <a:p>
          <a:endParaRPr lang="en-IE"/>
        </a:p>
      </dgm:t>
    </dgm:pt>
    <dgm:pt modelId="{F64B385D-AC58-4B27-88FA-D055330643DB}">
      <dgm:prSet phldrT="[Text]"/>
      <dgm:spPr/>
      <dgm:t>
        <a:bodyPr/>
        <a:lstStyle/>
        <a:p>
          <a:r>
            <a:rPr lang="en-IE" dirty="0"/>
            <a:t>Warlords, Extremist Religious Groups, Terrorists</a:t>
          </a:r>
        </a:p>
      </dgm:t>
    </dgm:pt>
    <dgm:pt modelId="{F45F53C2-D99A-4F8E-BC4D-1C52D8FB75C7}" type="parTrans" cxnId="{1EA020F4-8855-4110-B28C-4F18ECA5453F}">
      <dgm:prSet/>
      <dgm:spPr/>
      <dgm:t>
        <a:bodyPr/>
        <a:lstStyle/>
        <a:p>
          <a:endParaRPr lang="en-IE"/>
        </a:p>
      </dgm:t>
    </dgm:pt>
    <dgm:pt modelId="{E3CC4AC3-DA29-4A36-94EE-2919FAE988DE}" type="sibTrans" cxnId="{1EA020F4-8855-4110-B28C-4F18ECA5453F}">
      <dgm:prSet/>
      <dgm:spPr/>
      <dgm:t>
        <a:bodyPr/>
        <a:lstStyle/>
        <a:p>
          <a:endParaRPr lang="en-IE"/>
        </a:p>
      </dgm:t>
    </dgm:pt>
    <dgm:pt modelId="{5AB1204F-737D-4822-86D2-50537034FB6C}">
      <dgm:prSet phldrT="[Text]"/>
      <dgm:spPr/>
      <dgm:t>
        <a:bodyPr/>
        <a:lstStyle/>
        <a:p>
          <a:r>
            <a:rPr lang="en-IE" dirty="0"/>
            <a:t>Guerrillas &amp; Para-Militaries</a:t>
          </a:r>
        </a:p>
      </dgm:t>
    </dgm:pt>
    <dgm:pt modelId="{B976AE68-C4F3-478C-9E85-03EC6E184248}" type="parTrans" cxnId="{DEFDDE9F-F493-4FA8-B79F-96C85CB5DEC4}">
      <dgm:prSet/>
      <dgm:spPr/>
      <dgm:t>
        <a:bodyPr/>
        <a:lstStyle/>
        <a:p>
          <a:endParaRPr lang="en-IE"/>
        </a:p>
      </dgm:t>
    </dgm:pt>
    <dgm:pt modelId="{9A6533CE-9495-4FE1-A43E-8E7838657D5E}" type="sibTrans" cxnId="{DEFDDE9F-F493-4FA8-B79F-96C85CB5DEC4}">
      <dgm:prSet/>
      <dgm:spPr/>
      <dgm:t>
        <a:bodyPr/>
        <a:lstStyle/>
        <a:p>
          <a:endParaRPr lang="en-IE"/>
        </a:p>
      </dgm:t>
    </dgm:pt>
    <dgm:pt modelId="{432C20CE-FD7A-4117-8246-16C25AB80BBB}">
      <dgm:prSet/>
      <dgm:spPr/>
      <dgm:t>
        <a:bodyPr/>
        <a:lstStyle/>
        <a:p>
          <a:r>
            <a:rPr lang="en-IE" dirty="0"/>
            <a:t>Families &amp; Extended Family Members</a:t>
          </a:r>
        </a:p>
      </dgm:t>
    </dgm:pt>
    <dgm:pt modelId="{07D3E502-D384-41A9-8EF2-8CE9E5545AAC}" type="parTrans" cxnId="{9F30677E-B6C7-4C55-A3D9-8DB0FCC25E30}">
      <dgm:prSet/>
      <dgm:spPr/>
      <dgm:t>
        <a:bodyPr/>
        <a:lstStyle/>
        <a:p>
          <a:endParaRPr lang="en-IE"/>
        </a:p>
      </dgm:t>
    </dgm:pt>
    <dgm:pt modelId="{A4BA8111-2FCD-48DD-841C-E0F0A558D1F3}" type="sibTrans" cxnId="{9F30677E-B6C7-4C55-A3D9-8DB0FCC25E30}">
      <dgm:prSet/>
      <dgm:spPr/>
      <dgm:t>
        <a:bodyPr/>
        <a:lstStyle/>
        <a:p>
          <a:endParaRPr lang="en-IE"/>
        </a:p>
      </dgm:t>
    </dgm:pt>
    <dgm:pt modelId="{6BF21637-EDF0-4BA8-87B9-FCB99BB68845}" type="pres">
      <dgm:prSet presAssocID="{A4C64AD6-24B0-4114-9BA7-9BE957EB001D}" presName="cycle" presStyleCnt="0">
        <dgm:presLayoutVars>
          <dgm:dir/>
          <dgm:resizeHandles val="exact"/>
        </dgm:presLayoutVars>
      </dgm:prSet>
      <dgm:spPr/>
    </dgm:pt>
    <dgm:pt modelId="{D5DD0144-4A7E-48AA-8416-091EA21ECB16}" type="pres">
      <dgm:prSet presAssocID="{C65E9B47-A0A1-4F8A-B559-8A51FFC52404}" presName="node" presStyleLbl="node1" presStyleIdx="0" presStyleCnt="6">
        <dgm:presLayoutVars>
          <dgm:bulletEnabled val="1"/>
        </dgm:presLayoutVars>
      </dgm:prSet>
      <dgm:spPr/>
    </dgm:pt>
    <dgm:pt modelId="{C3C36B49-09E4-4B57-B620-07C74C169014}" type="pres">
      <dgm:prSet presAssocID="{D8F0387B-7764-403D-A0C8-A1F6C8262CC8}" presName="sibTrans" presStyleLbl="sibTrans2D1" presStyleIdx="0" presStyleCnt="6"/>
      <dgm:spPr/>
    </dgm:pt>
    <dgm:pt modelId="{BF7BC969-23A7-4763-9D39-249B98AF7AAE}" type="pres">
      <dgm:prSet presAssocID="{D8F0387B-7764-403D-A0C8-A1F6C8262CC8}" presName="connectorText" presStyleLbl="sibTrans2D1" presStyleIdx="0" presStyleCnt="6"/>
      <dgm:spPr/>
    </dgm:pt>
    <dgm:pt modelId="{54156B06-DAAF-4F93-BB59-F90175E3E619}" type="pres">
      <dgm:prSet presAssocID="{6C230D9A-6B97-4F5A-A28F-AB708593A7B7}" presName="node" presStyleLbl="node1" presStyleIdx="1" presStyleCnt="6">
        <dgm:presLayoutVars>
          <dgm:bulletEnabled val="1"/>
        </dgm:presLayoutVars>
      </dgm:prSet>
      <dgm:spPr/>
    </dgm:pt>
    <dgm:pt modelId="{92620D72-D00C-4890-89AC-5871E0897DF5}" type="pres">
      <dgm:prSet presAssocID="{6EE954B0-0551-4B49-AFC3-9B1951E39E7D}" presName="sibTrans" presStyleLbl="sibTrans2D1" presStyleIdx="1" presStyleCnt="6"/>
      <dgm:spPr/>
    </dgm:pt>
    <dgm:pt modelId="{A9FCF510-F7B3-4B9E-8BCA-C080E648461A}" type="pres">
      <dgm:prSet presAssocID="{6EE954B0-0551-4B49-AFC3-9B1951E39E7D}" presName="connectorText" presStyleLbl="sibTrans2D1" presStyleIdx="1" presStyleCnt="6"/>
      <dgm:spPr/>
    </dgm:pt>
    <dgm:pt modelId="{41C63416-B219-4B4A-8726-703AAFE6800A}" type="pres">
      <dgm:prSet presAssocID="{432C20CE-FD7A-4117-8246-16C25AB80BBB}" presName="node" presStyleLbl="node1" presStyleIdx="2" presStyleCnt="6">
        <dgm:presLayoutVars>
          <dgm:bulletEnabled val="1"/>
        </dgm:presLayoutVars>
      </dgm:prSet>
      <dgm:spPr/>
    </dgm:pt>
    <dgm:pt modelId="{B793DA90-13A5-4285-BAAA-94B2013C01E9}" type="pres">
      <dgm:prSet presAssocID="{A4BA8111-2FCD-48DD-841C-E0F0A558D1F3}" presName="sibTrans" presStyleLbl="sibTrans2D1" presStyleIdx="2" presStyleCnt="6"/>
      <dgm:spPr/>
    </dgm:pt>
    <dgm:pt modelId="{36A98A5B-705A-4EDB-8024-13E598887068}" type="pres">
      <dgm:prSet presAssocID="{A4BA8111-2FCD-48DD-841C-E0F0A558D1F3}" presName="connectorText" presStyleLbl="sibTrans2D1" presStyleIdx="2" presStyleCnt="6"/>
      <dgm:spPr/>
    </dgm:pt>
    <dgm:pt modelId="{54DC521F-B58F-4A79-8603-8B92EDC7F500}" type="pres">
      <dgm:prSet presAssocID="{1B65A655-CACC-48C9-BCFF-0A8D07D3EB40}" presName="node" presStyleLbl="node1" presStyleIdx="3" presStyleCnt="6">
        <dgm:presLayoutVars>
          <dgm:bulletEnabled val="1"/>
        </dgm:presLayoutVars>
      </dgm:prSet>
      <dgm:spPr/>
    </dgm:pt>
    <dgm:pt modelId="{560DEA92-7BA1-4826-9A96-387C650EE04F}" type="pres">
      <dgm:prSet presAssocID="{FA0BF926-D089-4FDE-95DC-DEC0BDCCC070}" presName="sibTrans" presStyleLbl="sibTrans2D1" presStyleIdx="3" presStyleCnt="6"/>
      <dgm:spPr/>
    </dgm:pt>
    <dgm:pt modelId="{1406C5D7-DB2D-4EDF-94EE-B188924F0021}" type="pres">
      <dgm:prSet presAssocID="{FA0BF926-D089-4FDE-95DC-DEC0BDCCC070}" presName="connectorText" presStyleLbl="sibTrans2D1" presStyleIdx="3" presStyleCnt="6"/>
      <dgm:spPr/>
    </dgm:pt>
    <dgm:pt modelId="{6BEAFEA6-6EB3-44A4-8A39-490B52D6A14F}" type="pres">
      <dgm:prSet presAssocID="{F64B385D-AC58-4B27-88FA-D055330643DB}" presName="node" presStyleLbl="node1" presStyleIdx="4" presStyleCnt="6">
        <dgm:presLayoutVars>
          <dgm:bulletEnabled val="1"/>
        </dgm:presLayoutVars>
      </dgm:prSet>
      <dgm:spPr/>
    </dgm:pt>
    <dgm:pt modelId="{96501C70-7051-4DB5-A7FF-3B67E6BC107B}" type="pres">
      <dgm:prSet presAssocID="{E3CC4AC3-DA29-4A36-94EE-2919FAE988DE}" presName="sibTrans" presStyleLbl="sibTrans2D1" presStyleIdx="4" presStyleCnt="6"/>
      <dgm:spPr/>
    </dgm:pt>
    <dgm:pt modelId="{B515B79F-FCB8-4F15-844A-DD1D2664AC3B}" type="pres">
      <dgm:prSet presAssocID="{E3CC4AC3-DA29-4A36-94EE-2919FAE988DE}" presName="connectorText" presStyleLbl="sibTrans2D1" presStyleIdx="4" presStyleCnt="6"/>
      <dgm:spPr/>
    </dgm:pt>
    <dgm:pt modelId="{74DE44D0-0978-4A12-8CB3-88DA43393F7D}" type="pres">
      <dgm:prSet presAssocID="{5AB1204F-737D-4822-86D2-50537034FB6C}" presName="node" presStyleLbl="node1" presStyleIdx="5" presStyleCnt="6">
        <dgm:presLayoutVars>
          <dgm:bulletEnabled val="1"/>
        </dgm:presLayoutVars>
      </dgm:prSet>
      <dgm:spPr/>
    </dgm:pt>
    <dgm:pt modelId="{DF23F067-7BBA-437A-B799-16FAE7D953DC}" type="pres">
      <dgm:prSet presAssocID="{9A6533CE-9495-4FE1-A43E-8E7838657D5E}" presName="sibTrans" presStyleLbl="sibTrans2D1" presStyleIdx="5" presStyleCnt="6"/>
      <dgm:spPr/>
    </dgm:pt>
    <dgm:pt modelId="{27F85CBC-AFF3-4E83-81D6-B8328A4C75C5}" type="pres">
      <dgm:prSet presAssocID="{9A6533CE-9495-4FE1-A43E-8E7838657D5E}" presName="connectorText" presStyleLbl="sibTrans2D1" presStyleIdx="5" presStyleCnt="6"/>
      <dgm:spPr/>
    </dgm:pt>
  </dgm:ptLst>
  <dgm:cxnLst>
    <dgm:cxn modelId="{78332F77-E5EE-4E2E-9601-576E15A31450}" type="presOf" srcId="{6EE954B0-0551-4B49-AFC3-9B1951E39E7D}" destId="{92620D72-D00C-4890-89AC-5871E0897DF5}" srcOrd="0" destOrd="0" presId="urn:microsoft.com/office/officeart/2005/8/layout/cycle2"/>
    <dgm:cxn modelId="{9F30677E-B6C7-4C55-A3D9-8DB0FCC25E30}" srcId="{A4C64AD6-24B0-4114-9BA7-9BE957EB001D}" destId="{432C20CE-FD7A-4117-8246-16C25AB80BBB}" srcOrd="2" destOrd="0" parTransId="{07D3E502-D384-41A9-8EF2-8CE9E5545AAC}" sibTransId="{A4BA8111-2FCD-48DD-841C-E0F0A558D1F3}"/>
    <dgm:cxn modelId="{1DFD3D21-F0B8-4BD1-A67C-A44373238A35}" type="presOf" srcId="{FA0BF926-D089-4FDE-95DC-DEC0BDCCC070}" destId="{1406C5D7-DB2D-4EDF-94EE-B188924F0021}" srcOrd="1" destOrd="0" presId="urn:microsoft.com/office/officeart/2005/8/layout/cycle2"/>
    <dgm:cxn modelId="{59171CA8-96E9-4D23-BB8D-42BEE8E1E124}" type="presOf" srcId="{D8F0387B-7764-403D-A0C8-A1F6C8262CC8}" destId="{BF7BC969-23A7-4763-9D39-249B98AF7AAE}" srcOrd="1" destOrd="0" presId="urn:microsoft.com/office/officeart/2005/8/layout/cycle2"/>
    <dgm:cxn modelId="{E4F08E26-8A40-4EC7-B3E8-645887DE1BB4}" type="presOf" srcId="{E3CC4AC3-DA29-4A36-94EE-2919FAE988DE}" destId="{96501C70-7051-4DB5-A7FF-3B67E6BC107B}" srcOrd="0" destOrd="0" presId="urn:microsoft.com/office/officeart/2005/8/layout/cycle2"/>
    <dgm:cxn modelId="{776F1E6A-26E2-4197-AE81-9F17E7158FBF}" srcId="{A4C64AD6-24B0-4114-9BA7-9BE957EB001D}" destId="{C65E9B47-A0A1-4F8A-B559-8A51FFC52404}" srcOrd="0" destOrd="0" parTransId="{B4425556-C82C-45A8-9E11-4607867F5BDB}" sibTransId="{D8F0387B-7764-403D-A0C8-A1F6C8262CC8}"/>
    <dgm:cxn modelId="{DBD7EA2A-B084-4D19-9C60-CA5A71FF43D8}" type="presOf" srcId="{A4BA8111-2FCD-48DD-841C-E0F0A558D1F3}" destId="{B793DA90-13A5-4285-BAAA-94B2013C01E9}" srcOrd="0" destOrd="0" presId="urn:microsoft.com/office/officeart/2005/8/layout/cycle2"/>
    <dgm:cxn modelId="{317D172A-73B9-4F7D-91D2-BC7F329E49FD}" type="presOf" srcId="{6C230D9A-6B97-4F5A-A28F-AB708593A7B7}" destId="{54156B06-DAAF-4F93-BB59-F90175E3E619}" srcOrd="0" destOrd="0" presId="urn:microsoft.com/office/officeart/2005/8/layout/cycle2"/>
    <dgm:cxn modelId="{FEE985B6-7B61-4E14-BF35-240873EAF95B}" srcId="{A4C64AD6-24B0-4114-9BA7-9BE957EB001D}" destId="{1B65A655-CACC-48C9-BCFF-0A8D07D3EB40}" srcOrd="3" destOrd="0" parTransId="{8792430F-0101-40E2-B8D2-42CAC851579F}" sibTransId="{FA0BF926-D089-4FDE-95DC-DEC0BDCCC070}"/>
    <dgm:cxn modelId="{A4B12F1E-961C-41C0-ADCB-01A0C6B2C0D0}" type="presOf" srcId="{C65E9B47-A0A1-4F8A-B559-8A51FFC52404}" destId="{D5DD0144-4A7E-48AA-8416-091EA21ECB16}" srcOrd="0" destOrd="0" presId="urn:microsoft.com/office/officeart/2005/8/layout/cycle2"/>
    <dgm:cxn modelId="{1EA020F4-8855-4110-B28C-4F18ECA5453F}" srcId="{A4C64AD6-24B0-4114-9BA7-9BE957EB001D}" destId="{F64B385D-AC58-4B27-88FA-D055330643DB}" srcOrd="4" destOrd="0" parTransId="{F45F53C2-D99A-4F8E-BC4D-1C52D8FB75C7}" sibTransId="{E3CC4AC3-DA29-4A36-94EE-2919FAE988DE}"/>
    <dgm:cxn modelId="{CC7BEC57-5B5C-4589-B504-C4CC1A7E868F}" srcId="{A4C64AD6-24B0-4114-9BA7-9BE957EB001D}" destId="{6C230D9A-6B97-4F5A-A28F-AB708593A7B7}" srcOrd="1" destOrd="0" parTransId="{004CBEB7-741D-4F2E-98D7-468213BA414C}" sibTransId="{6EE954B0-0551-4B49-AFC3-9B1951E39E7D}"/>
    <dgm:cxn modelId="{4CB31D93-53DF-4D10-9835-FF0EB2E70776}" type="presOf" srcId="{A4BA8111-2FCD-48DD-841C-E0F0A558D1F3}" destId="{36A98A5B-705A-4EDB-8024-13E598887068}" srcOrd="1" destOrd="0" presId="urn:microsoft.com/office/officeart/2005/8/layout/cycle2"/>
    <dgm:cxn modelId="{DEFDDE9F-F493-4FA8-B79F-96C85CB5DEC4}" srcId="{A4C64AD6-24B0-4114-9BA7-9BE957EB001D}" destId="{5AB1204F-737D-4822-86D2-50537034FB6C}" srcOrd="5" destOrd="0" parTransId="{B976AE68-C4F3-478C-9E85-03EC6E184248}" sibTransId="{9A6533CE-9495-4FE1-A43E-8E7838657D5E}"/>
    <dgm:cxn modelId="{6AFB53A5-E7D5-4010-BD81-B0F6A2448854}" type="presOf" srcId="{6EE954B0-0551-4B49-AFC3-9B1951E39E7D}" destId="{A9FCF510-F7B3-4B9E-8BCA-C080E648461A}" srcOrd="1" destOrd="0" presId="urn:microsoft.com/office/officeart/2005/8/layout/cycle2"/>
    <dgm:cxn modelId="{0AB8CEAA-6A6F-41B5-BA94-0089A4067126}" type="presOf" srcId="{D8F0387B-7764-403D-A0C8-A1F6C8262CC8}" destId="{C3C36B49-09E4-4B57-B620-07C74C169014}" srcOrd="0" destOrd="0" presId="urn:microsoft.com/office/officeart/2005/8/layout/cycle2"/>
    <dgm:cxn modelId="{225EA278-F62B-4A03-8ADA-1C2C23AB7023}" type="presOf" srcId="{1B65A655-CACC-48C9-BCFF-0A8D07D3EB40}" destId="{54DC521F-B58F-4A79-8603-8B92EDC7F500}" srcOrd="0" destOrd="0" presId="urn:microsoft.com/office/officeart/2005/8/layout/cycle2"/>
    <dgm:cxn modelId="{E3EFD648-0D50-4115-A956-B552EBB3EB36}" type="presOf" srcId="{FA0BF926-D089-4FDE-95DC-DEC0BDCCC070}" destId="{560DEA92-7BA1-4826-9A96-387C650EE04F}" srcOrd="0" destOrd="0" presId="urn:microsoft.com/office/officeart/2005/8/layout/cycle2"/>
    <dgm:cxn modelId="{E21B1AED-030D-482C-93CB-3FEE57853E36}" type="presOf" srcId="{9A6533CE-9495-4FE1-A43E-8E7838657D5E}" destId="{DF23F067-7BBA-437A-B799-16FAE7D953DC}" srcOrd="0" destOrd="0" presId="urn:microsoft.com/office/officeart/2005/8/layout/cycle2"/>
    <dgm:cxn modelId="{29161999-D598-485C-8623-42C739030192}" type="presOf" srcId="{E3CC4AC3-DA29-4A36-94EE-2919FAE988DE}" destId="{B515B79F-FCB8-4F15-844A-DD1D2664AC3B}" srcOrd="1" destOrd="0" presId="urn:microsoft.com/office/officeart/2005/8/layout/cycle2"/>
    <dgm:cxn modelId="{B15D8460-671B-4FF2-A8A0-F7FB888B6C52}" type="presOf" srcId="{A4C64AD6-24B0-4114-9BA7-9BE957EB001D}" destId="{6BF21637-EDF0-4BA8-87B9-FCB99BB68845}" srcOrd="0" destOrd="0" presId="urn:microsoft.com/office/officeart/2005/8/layout/cycle2"/>
    <dgm:cxn modelId="{6B1DA64C-EAD1-4543-882D-FA8AB9ED7097}" type="presOf" srcId="{F64B385D-AC58-4B27-88FA-D055330643DB}" destId="{6BEAFEA6-6EB3-44A4-8A39-490B52D6A14F}" srcOrd="0" destOrd="0" presId="urn:microsoft.com/office/officeart/2005/8/layout/cycle2"/>
    <dgm:cxn modelId="{9E9FE55C-97E2-47CA-A83F-E3DAB8FD6D68}" type="presOf" srcId="{9A6533CE-9495-4FE1-A43E-8E7838657D5E}" destId="{27F85CBC-AFF3-4E83-81D6-B8328A4C75C5}" srcOrd="1" destOrd="0" presId="urn:microsoft.com/office/officeart/2005/8/layout/cycle2"/>
    <dgm:cxn modelId="{D3608A48-4BF8-441A-A9E5-128065D18A44}" type="presOf" srcId="{5AB1204F-737D-4822-86D2-50537034FB6C}" destId="{74DE44D0-0978-4A12-8CB3-88DA43393F7D}" srcOrd="0" destOrd="0" presId="urn:microsoft.com/office/officeart/2005/8/layout/cycle2"/>
    <dgm:cxn modelId="{619C347D-B844-493A-BE08-F4B3A4FF3698}" type="presOf" srcId="{432C20CE-FD7A-4117-8246-16C25AB80BBB}" destId="{41C63416-B219-4B4A-8726-703AAFE6800A}" srcOrd="0" destOrd="0" presId="urn:microsoft.com/office/officeart/2005/8/layout/cycle2"/>
    <dgm:cxn modelId="{AD56A21E-C382-4F85-94E5-E9D87D7AD5EB}" type="presParOf" srcId="{6BF21637-EDF0-4BA8-87B9-FCB99BB68845}" destId="{D5DD0144-4A7E-48AA-8416-091EA21ECB16}" srcOrd="0" destOrd="0" presId="urn:microsoft.com/office/officeart/2005/8/layout/cycle2"/>
    <dgm:cxn modelId="{12B8A37D-0AF1-40F8-AE74-A62A9BE8D0FE}" type="presParOf" srcId="{6BF21637-EDF0-4BA8-87B9-FCB99BB68845}" destId="{C3C36B49-09E4-4B57-B620-07C74C169014}" srcOrd="1" destOrd="0" presId="urn:microsoft.com/office/officeart/2005/8/layout/cycle2"/>
    <dgm:cxn modelId="{88A85093-304F-4FCD-ABC4-915BF27D6918}" type="presParOf" srcId="{C3C36B49-09E4-4B57-B620-07C74C169014}" destId="{BF7BC969-23A7-4763-9D39-249B98AF7AAE}" srcOrd="0" destOrd="0" presId="urn:microsoft.com/office/officeart/2005/8/layout/cycle2"/>
    <dgm:cxn modelId="{46A2462E-0F0E-4DBD-B3E4-949B178086E2}" type="presParOf" srcId="{6BF21637-EDF0-4BA8-87B9-FCB99BB68845}" destId="{54156B06-DAAF-4F93-BB59-F90175E3E619}" srcOrd="2" destOrd="0" presId="urn:microsoft.com/office/officeart/2005/8/layout/cycle2"/>
    <dgm:cxn modelId="{BB587D23-94AF-4361-B15C-88C7DD203794}" type="presParOf" srcId="{6BF21637-EDF0-4BA8-87B9-FCB99BB68845}" destId="{92620D72-D00C-4890-89AC-5871E0897DF5}" srcOrd="3" destOrd="0" presId="urn:microsoft.com/office/officeart/2005/8/layout/cycle2"/>
    <dgm:cxn modelId="{0C36BA17-5FF8-4AC0-B7C5-76BA2D3BDF74}" type="presParOf" srcId="{92620D72-D00C-4890-89AC-5871E0897DF5}" destId="{A9FCF510-F7B3-4B9E-8BCA-C080E648461A}" srcOrd="0" destOrd="0" presId="urn:microsoft.com/office/officeart/2005/8/layout/cycle2"/>
    <dgm:cxn modelId="{5495A668-7AAB-4553-83E8-45924CF51744}" type="presParOf" srcId="{6BF21637-EDF0-4BA8-87B9-FCB99BB68845}" destId="{41C63416-B219-4B4A-8726-703AAFE6800A}" srcOrd="4" destOrd="0" presId="urn:microsoft.com/office/officeart/2005/8/layout/cycle2"/>
    <dgm:cxn modelId="{68CB464B-C894-4205-A71A-819347D428DC}" type="presParOf" srcId="{6BF21637-EDF0-4BA8-87B9-FCB99BB68845}" destId="{B793DA90-13A5-4285-BAAA-94B2013C01E9}" srcOrd="5" destOrd="0" presId="urn:microsoft.com/office/officeart/2005/8/layout/cycle2"/>
    <dgm:cxn modelId="{31EDAFA2-61D1-4155-86AD-BB8368597F97}" type="presParOf" srcId="{B793DA90-13A5-4285-BAAA-94B2013C01E9}" destId="{36A98A5B-705A-4EDB-8024-13E598887068}" srcOrd="0" destOrd="0" presId="urn:microsoft.com/office/officeart/2005/8/layout/cycle2"/>
    <dgm:cxn modelId="{0D454A85-901E-4D6A-8ABC-B97F343B95FB}" type="presParOf" srcId="{6BF21637-EDF0-4BA8-87B9-FCB99BB68845}" destId="{54DC521F-B58F-4A79-8603-8B92EDC7F500}" srcOrd="6" destOrd="0" presId="urn:microsoft.com/office/officeart/2005/8/layout/cycle2"/>
    <dgm:cxn modelId="{CCE5A1CF-8D92-4191-816A-FBAFADA25659}" type="presParOf" srcId="{6BF21637-EDF0-4BA8-87B9-FCB99BB68845}" destId="{560DEA92-7BA1-4826-9A96-387C650EE04F}" srcOrd="7" destOrd="0" presId="urn:microsoft.com/office/officeart/2005/8/layout/cycle2"/>
    <dgm:cxn modelId="{20731F20-E816-44D2-BFEC-6A2660D1C124}" type="presParOf" srcId="{560DEA92-7BA1-4826-9A96-387C650EE04F}" destId="{1406C5D7-DB2D-4EDF-94EE-B188924F0021}" srcOrd="0" destOrd="0" presId="urn:microsoft.com/office/officeart/2005/8/layout/cycle2"/>
    <dgm:cxn modelId="{EB946E6D-6CBF-40B5-B2AD-34B5BC5FC38B}" type="presParOf" srcId="{6BF21637-EDF0-4BA8-87B9-FCB99BB68845}" destId="{6BEAFEA6-6EB3-44A4-8A39-490B52D6A14F}" srcOrd="8" destOrd="0" presId="urn:microsoft.com/office/officeart/2005/8/layout/cycle2"/>
    <dgm:cxn modelId="{2D7EBF0E-4A8F-46E8-ACE2-1162DF38F6FD}" type="presParOf" srcId="{6BF21637-EDF0-4BA8-87B9-FCB99BB68845}" destId="{96501C70-7051-4DB5-A7FF-3B67E6BC107B}" srcOrd="9" destOrd="0" presId="urn:microsoft.com/office/officeart/2005/8/layout/cycle2"/>
    <dgm:cxn modelId="{1BAC4BA0-4C01-497F-AB83-450AF286A8C7}" type="presParOf" srcId="{96501C70-7051-4DB5-A7FF-3B67E6BC107B}" destId="{B515B79F-FCB8-4F15-844A-DD1D2664AC3B}" srcOrd="0" destOrd="0" presId="urn:microsoft.com/office/officeart/2005/8/layout/cycle2"/>
    <dgm:cxn modelId="{619AF23F-8299-450D-A2AB-340CD423F3E6}" type="presParOf" srcId="{6BF21637-EDF0-4BA8-87B9-FCB99BB68845}" destId="{74DE44D0-0978-4A12-8CB3-88DA43393F7D}" srcOrd="10" destOrd="0" presId="urn:microsoft.com/office/officeart/2005/8/layout/cycle2"/>
    <dgm:cxn modelId="{21E8ECCB-34EA-4720-A6AC-7842C013B011}" type="presParOf" srcId="{6BF21637-EDF0-4BA8-87B9-FCB99BB68845}" destId="{DF23F067-7BBA-437A-B799-16FAE7D953DC}" srcOrd="11" destOrd="0" presId="urn:microsoft.com/office/officeart/2005/8/layout/cycle2"/>
    <dgm:cxn modelId="{6F58D48F-D259-4288-87BC-920E673B5632}" type="presParOf" srcId="{DF23F067-7BBA-437A-B799-16FAE7D953DC}" destId="{27F85CBC-AFF3-4E83-81D6-B8328A4C75C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D0144-4A7E-48AA-8416-091EA21ECB16}">
      <dsp:nvSpPr>
        <dsp:cNvPr id="0" name=""/>
        <dsp:cNvSpPr/>
      </dsp:nvSpPr>
      <dsp:spPr>
        <a:xfrm>
          <a:off x="3510120" y="239"/>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Clans &amp; Tribes</a:t>
          </a:r>
        </a:p>
      </dsp:txBody>
      <dsp:txXfrm>
        <a:off x="3637010" y="127129"/>
        <a:ext cx="612678" cy="612678"/>
      </dsp:txXfrm>
    </dsp:sp>
    <dsp:sp modelId="{C3C36B49-09E4-4B57-B620-07C74C169014}">
      <dsp:nvSpPr>
        <dsp:cNvPr id="0" name=""/>
        <dsp:cNvSpPr/>
      </dsp:nvSpPr>
      <dsp:spPr>
        <a:xfrm rot="1800000">
          <a:off x="4386020" y="60943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4390656" y="650613"/>
        <a:ext cx="161499" cy="175457"/>
      </dsp:txXfrm>
    </dsp:sp>
    <dsp:sp modelId="{54156B06-DAAF-4F93-BB59-F90175E3E619}">
      <dsp:nvSpPr>
        <dsp:cNvPr id="0" name=""/>
        <dsp:cNvSpPr/>
      </dsp:nvSpPr>
      <dsp:spPr>
        <a:xfrm>
          <a:off x="4637484" y="65112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Political Parties</a:t>
          </a:r>
        </a:p>
      </dsp:txBody>
      <dsp:txXfrm>
        <a:off x="4764374" y="778013"/>
        <a:ext cx="612678" cy="612678"/>
      </dsp:txXfrm>
    </dsp:sp>
    <dsp:sp modelId="{92620D72-D00C-4890-89AC-5871E0897DF5}">
      <dsp:nvSpPr>
        <dsp:cNvPr id="0" name=""/>
        <dsp:cNvSpPr/>
      </dsp:nvSpPr>
      <dsp:spPr>
        <a:xfrm rot="5400000">
          <a:off x="4955356" y="158249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4989963" y="1606370"/>
        <a:ext cx="161499" cy="175457"/>
      </dsp:txXfrm>
    </dsp:sp>
    <dsp:sp modelId="{41C63416-B219-4B4A-8726-703AAFE6800A}">
      <dsp:nvSpPr>
        <dsp:cNvPr id="0" name=""/>
        <dsp:cNvSpPr/>
      </dsp:nvSpPr>
      <dsp:spPr>
        <a:xfrm>
          <a:off x="4637484" y="1952890"/>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Families &amp; Extended Family Members</a:t>
          </a:r>
        </a:p>
      </dsp:txBody>
      <dsp:txXfrm>
        <a:off x="4764374" y="2079780"/>
        <a:ext cx="612678" cy="612678"/>
      </dsp:txXfrm>
    </dsp:sp>
    <dsp:sp modelId="{B793DA90-13A5-4285-BAAA-94B2013C01E9}">
      <dsp:nvSpPr>
        <dsp:cNvPr id="0" name=""/>
        <dsp:cNvSpPr/>
      </dsp:nvSpPr>
      <dsp:spPr>
        <a:xfrm rot="9000000">
          <a:off x="4397329" y="256208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rot="10800000">
        <a:off x="4461907" y="2603264"/>
        <a:ext cx="161499" cy="175457"/>
      </dsp:txXfrm>
    </dsp:sp>
    <dsp:sp modelId="{54DC521F-B58F-4A79-8603-8B92EDC7F500}">
      <dsp:nvSpPr>
        <dsp:cNvPr id="0" name=""/>
        <dsp:cNvSpPr/>
      </dsp:nvSpPr>
      <dsp:spPr>
        <a:xfrm>
          <a:off x="3510120" y="260377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Criminals, Gangs, Mafia</a:t>
          </a:r>
        </a:p>
      </dsp:txBody>
      <dsp:txXfrm>
        <a:off x="3637010" y="2730663"/>
        <a:ext cx="612678" cy="612678"/>
      </dsp:txXfrm>
    </dsp:sp>
    <dsp:sp modelId="{560DEA92-7BA1-4826-9A96-387C650EE04F}">
      <dsp:nvSpPr>
        <dsp:cNvPr id="0" name=""/>
        <dsp:cNvSpPr/>
      </dsp:nvSpPr>
      <dsp:spPr>
        <a:xfrm rot="12600000">
          <a:off x="3269966" y="2568611"/>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rot="10800000">
        <a:off x="3334544" y="2644401"/>
        <a:ext cx="161499" cy="175457"/>
      </dsp:txXfrm>
    </dsp:sp>
    <dsp:sp modelId="{6BEAFEA6-6EB3-44A4-8A39-490B52D6A14F}">
      <dsp:nvSpPr>
        <dsp:cNvPr id="0" name=""/>
        <dsp:cNvSpPr/>
      </dsp:nvSpPr>
      <dsp:spPr>
        <a:xfrm>
          <a:off x="2382757" y="1952890"/>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Warlords, Extremist Religious Groups, Terrorists</a:t>
          </a:r>
        </a:p>
      </dsp:txBody>
      <dsp:txXfrm>
        <a:off x="2509647" y="2079780"/>
        <a:ext cx="612678" cy="612678"/>
      </dsp:txXfrm>
    </dsp:sp>
    <dsp:sp modelId="{96501C70-7051-4DB5-A7FF-3B67E6BC107B}">
      <dsp:nvSpPr>
        <dsp:cNvPr id="0" name=""/>
        <dsp:cNvSpPr/>
      </dsp:nvSpPr>
      <dsp:spPr>
        <a:xfrm rot="16200000">
          <a:off x="2700629" y="159555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2735236" y="1688643"/>
        <a:ext cx="161499" cy="175457"/>
      </dsp:txXfrm>
    </dsp:sp>
    <dsp:sp modelId="{74DE44D0-0978-4A12-8CB3-88DA43393F7D}">
      <dsp:nvSpPr>
        <dsp:cNvPr id="0" name=""/>
        <dsp:cNvSpPr/>
      </dsp:nvSpPr>
      <dsp:spPr>
        <a:xfrm>
          <a:off x="2382757" y="651123"/>
          <a:ext cx="866458" cy="86645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IE" sz="800" kern="1200" dirty="0"/>
            <a:t>Guerrillas &amp; Para-Militaries</a:t>
          </a:r>
        </a:p>
      </dsp:txBody>
      <dsp:txXfrm>
        <a:off x="2509647" y="778013"/>
        <a:ext cx="612678" cy="612678"/>
      </dsp:txXfrm>
    </dsp:sp>
    <dsp:sp modelId="{DF23F067-7BBA-437A-B799-16FAE7D953DC}">
      <dsp:nvSpPr>
        <dsp:cNvPr id="0" name=""/>
        <dsp:cNvSpPr/>
      </dsp:nvSpPr>
      <dsp:spPr>
        <a:xfrm rot="19800000">
          <a:off x="3258656" y="615960"/>
          <a:ext cx="230713" cy="292429"/>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IE" sz="700" kern="1200"/>
        </a:p>
      </dsp:txBody>
      <dsp:txXfrm>
        <a:off x="3263292" y="691750"/>
        <a:ext cx="161499" cy="17545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B8CAE0-8AA2-A841-8CD8-8DD93432A628}" type="datetimeFigureOut">
              <a:rPr lang="en-US" smtClean="0"/>
              <a:pPr/>
              <a:t>12/2/2016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94E961-B5A6-E445-8C61-99799B5F573D}" type="slidenum">
              <a:rPr lang="en-US" smtClean="0"/>
              <a:pPr/>
              <a:t>‹#›</a:t>
            </a:fld>
            <a:endParaRPr lang="en-US"/>
          </a:p>
        </p:txBody>
      </p:sp>
    </p:spTree>
    <p:extLst>
      <p:ext uri="{BB962C8B-B14F-4D97-AF65-F5344CB8AC3E}">
        <p14:creationId xmlns:p14="http://schemas.microsoft.com/office/powerpoint/2010/main" val="20363219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29ACA019-2582-42EC-8B99-61A1B6585425}" type="slidenum">
              <a:rPr lang="en-IE" smtClean="0"/>
              <a:pPr/>
              <a:t>29</a:t>
            </a:fld>
            <a:endParaRPr lang="en-IE"/>
          </a:p>
        </p:txBody>
      </p:sp>
    </p:spTree>
    <p:extLst>
      <p:ext uri="{BB962C8B-B14F-4D97-AF65-F5344CB8AC3E}">
        <p14:creationId xmlns:p14="http://schemas.microsoft.com/office/powerpoint/2010/main" val="3692235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12235" y="4094434"/>
            <a:ext cx="8452624" cy="734590"/>
          </a:xfrm>
        </p:spPr>
        <p:txBody>
          <a:bodyPr>
            <a:normAutofit/>
          </a:bodyPr>
          <a:lstStyle>
            <a:lvl1pPr>
              <a:defRPr sz="2800" b="1"/>
            </a:lvl1pPr>
          </a:lstStyle>
          <a:p>
            <a:r>
              <a:rPr lang="en-IE" dirty="0"/>
              <a:t>Lecture Title</a:t>
            </a:r>
            <a:endParaRPr lang="en-US" dirty="0"/>
          </a:p>
        </p:txBody>
      </p:sp>
      <p:sp>
        <p:nvSpPr>
          <p:cNvPr id="3" name="Subtitle 2"/>
          <p:cNvSpPr>
            <a:spLocks noGrp="1"/>
          </p:cNvSpPr>
          <p:nvPr>
            <p:ph type="subTitle" idx="1" hasCustomPrompt="1"/>
          </p:nvPr>
        </p:nvSpPr>
        <p:spPr>
          <a:xfrm>
            <a:off x="689654" y="4951141"/>
            <a:ext cx="7772400" cy="446049"/>
          </a:xfrm>
        </p:spPr>
        <p:txBody>
          <a:bodyPr>
            <a:normAutofit/>
          </a:bodyPr>
          <a:lstStyle>
            <a:lvl1pPr marL="0" indent="0" algn="ctr">
              <a:buNone/>
              <a:defRPr sz="2400">
                <a:solidFill>
                  <a:srgbClr val="1D124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IE" dirty="0"/>
              <a:t>Lecture Subtitle</a:t>
            </a:r>
            <a:endParaRPr lang="en-US" dirty="0"/>
          </a:p>
        </p:txBody>
      </p:sp>
      <p:pic>
        <p:nvPicPr>
          <p:cNvPr id="7" name="Picture 6"/>
          <p:cNvPicPr>
            <a:picLocks noChangeAspect="1"/>
          </p:cNvPicPr>
          <p:nvPr userDrawn="1"/>
        </p:nvPicPr>
        <p:blipFill>
          <a:blip r:embed="rId2"/>
          <a:stretch>
            <a:fillRect/>
          </a:stretch>
        </p:blipFill>
        <p:spPr>
          <a:xfrm>
            <a:off x="0" y="0"/>
            <a:ext cx="9143391" cy="2651583"/>
          </a:xfrm>
          <a:prstGeom prst="rect">
            <a:avLst/>
          </a:prstGeom>
        </p:spPr>
      </p:pic>
      <p:pic>
        <p:nvPicPr>
          <p:cNvPr id="8" name="Picture 7"/>
          <p:cNvPicPr>
            <a:picLocks noChangeAspect="1"/>
          </p:cNvPicPr>
          <p:nvPr userDrawn="1"/>
        </p:nvPicPr>
        <p:blipFill>
          <a:blip r:embed="rId3"/>
          <a:stretch>
            <a:fillRect/>
          </a:stretch>
        </p:blipFill>
        <p:spPr>
          <a:xfrm>
            <a:off x="2192635" y="2540747"/>
            <a:ext cx="4766438" cy="1243539"/>
          </a:xfrm>
          <a:prstGeom prst="rect">
            <a:avLst/>
          </a:prstGeom>
        </p:spPr>
      </p:pic>
      <p:sp>
        <p:nvSpPr>
          <p:cNvPr id="9" name="Text Placeholder 8"/>
          <p:cNvSpPr>
            <a:spLocks noGrp="1"/>
          </p:cNvSpPr>
          <p:nvPr>
            <p:ph type="body" sz="quarter" idx="10" hasCustomPrompt="1"/>
          </p:nvPr>
        </p:nvSpPr>
        <p:spPr>
          <a:xfrm>
            <a:off x="689654" y="5519738"/>
            <a:ext cx="7772400" cy="346075"/>
          </a:xfrm>
        </p:spPr>
        <p:txBody>
          <a:bodyPr>
            <a:noAutofit/>
          </a:bodyPr>
          <a:lstStyle>
            <a:lvl1pPr marL="0" indent="0" algn="ctr">
              <a:buNone/>
              <a:defRPr sz="2000">
                <a:solidFill>
                  <a:srgbClr val="A88147"/>
                </a:solidFill>
              </a:defRPr>
            </a:lvl1pPr>
            <a:lvl2pPr marL="457200" indent="0" algn="l">
              <a:buNone/>
              <a:defRPr sz="2000">
                <a:solidFill>
                  <a:srgbClr val="A88147"/>
                </a:solidFill>
              </a:defRPr>
            </a:lvl2pPr>
          </a:lstStyle>
          <a:p>
            <a:pPr lvl="0"/>
            <a:r>
              <a:rPr lang="en-IE" dirty="0"/>
              <a:t>Speaker’s Name</a:t>
            </a:r>
          </a:p>
        </p:txBody>
      </p:sp>
      <p:sp>
        <p:nvSpPr>
          <p:cNvPr id="11" name="Text Placeholder 10"/>
          <p:cNvSpPr>
            <a:spLocks noGrp="1"/>
          </p:cNvSpPr>
          <p:nvPr>
            <p:ph type="body" sz="quarter" idx="11" hasCustomPrompt="1"/>
          </p:nvPr>
        </p:nvSpPr>
        <p:spPr>
          <a:xfrm>
            <a:off x="2631687" y="6032500"/>
            <a:ext cx="3958683" cy="290513"/>
          </a:xfrm>
        </p:spPr>
        <p:txBody>
          <a:bodyPr>
            <a:noAutofit/>
          </a:bodyPr>
          <a:lstStyle>
            <a:lvl1pPr marL="0" indent="0" algn="ctr">
              <a:buNone/>
              <a:defRPr sz="1600">
                <a:solidFill>
                  <a:srgbClr val="1D1249"/>
                </a:solidFill>
                <a:latin typeface="Arial" panose="020B0604020202020204" pitchFamily="34" charset="0"/>
                <a:cs typeface="Arial" panose="020B0604020202020204" pitchFamily="34" charset="0"/>
              </a:defRPr>
            </a:lvl1pPr>
          </a:lstStyle>
          <a:p>
            <a:pPr lvl="0"/>
            <a:r>
              <a:rPr lang="en-US" dirty="0"/>
              <a:t>00 Month 2015</a:t>
            </a:r>
            <a:endParaRPr lang="en-IE" dirty="0"/>
          </a:p>
        </p:txBody>
      </p:sp>
    </p:spTree>
    <p:extLst>
      <p:ext uri="{BB962C8B-B14F-4D97-AF65-F5344CB8AC3E}">
        <p14:creationId xmlns:p14="http://schemas.microsoft.com/office/powerpoint/2010/main" val="2673100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952653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043579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560602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8" name="Footer Placeholder 7"/>
          <p:cNvSpPr>
            <a:spLocks noGrp="1"/>
          </p:cNvSpPr>
          <p:nvPr>
            <p:ph type="ftr" sz="quarter" idx="11"/>
          </p:nvPr>
        </p:nvSpPr>
        <p:spPr/>
        <p:txBody>
          <a:bodyPr/>
          <a:lstStyle/>
          <a:p>
            <a:endParaRPr lang="nl-NL">
              <a:solidFill>
                <a:prstClr val="black">
                  <a:tint val="75000"/>
                </a:prstClr>
              </a:solidFill>
            </a:endParaRPr>
          </a:p>
        </p:txBody>
      </p:sp>
      <p:sp>
        <p:nvSpPr>
          <p:cNvPr id="9" name="Slide Number Placeholder 8"/>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49532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4" name="Footer Placeholder 3"/>
          <p:cNvSpPr>
            <a:spLocks noGrp="1"/>
          </p:cNvSpPr>
          <p:nvPr>
            <p:ph type="ftr" sz="quarter" idx="11"/>
          </p:nvPr>
        </p:nvSpPr>
        <p:spPr/>
        <p:txBody>
          <a:bodyPr/>
          <a:lstStyle/>
          <a:p>
            <a:endParaRPr lang="nl-NL">
              <a:solidFill>
                <a:prstClr val="black">
                  <a:tint val="75000"/>
                </a:prstClr>
              </a:solidFill>
            </a:endParaRPr>
          </a:p>
        </p:txBody>
      </p:sp>
      <p:sp>
        <p:nvSpPr>
          <p:cNvPr id="5" name="Slide Number Placeholder 4"/>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105846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3" name="Footer Placeholder 2"/>
          <p:cNvSpPr>
            <a:spLocks noGrp="1"/>
          </p:cNvSpPr>
          <p:nvPr>
            <p:ph type="ftr" sz="quarter" idx="11"/>
          </p:nvPr>
        </p:nvSpPr>
        <p:spPr/>
        <p:txBody>
          <a:bodyPr/>
          <a:lstStyle/>
          <a:p>
            <a:endParaRPr lang="nl-NL">
              <a:solidFill>
                <a:prstClr val="black">
                  <a:tint val="75000"/>
                </a:prstClr>
              </a:solidFill>
            </a:endParaRPr>
          </a:p>
        </p:txBody>
      </p:sp>
      <p:sp>
        <p:nvSpPr>
          <p:cNvPr id="4" name="Slide Number Placeholder 3"/>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03170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3336425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6" name="Footer Placeholder 5"/>
          <p:cNvSpPr>
            <a:spLocks noGrp="1"/>
          </p:cNvSpPr>
          <p:nvPr>
            <p:ph type="ftr" sz="quarter" idx="11"/>
          </p:nvPr>
        </p:nvSpPr>
        <p:spPr/>
        <p:txBody>
          <a:bodyPr/>
          <a:lstStyle/>
          <a:p>
            <a:endParaRPr lang="nl-NL">
              <a:solidFill>
                <a:prstClr val="black">
                  <a:tint val="75000"/>
                </a:prstClr>
              </a:solidFill>
            </a:endParaRPr>
          </a:p>
        </p:txBody>
      </p:sp>
      <p:sp>
        <p:nvSpPr>
          <p:cNvPr id="7" name="Slide Number Placeholder 6"/>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2945074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17567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4209870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205620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417638"/>
            <a:ext cx="4038600" cy="4325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417638"/>
            <a:ext cx="4038600" cy="432523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48694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736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0"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7363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2509617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149936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3844609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6381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04"/>
            <a:ext cx="3008313" cy="44761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875377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ctr">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6"/>
            <a:ext cx="5486400" cy="4114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40"/>
            <a:ext cx="5486400" cy="543909"/>
          </a:xfrm>
        </p:spPr>
        <p:txBody>
          <a:bodyPr/>
          <a:lstStyle>
            <a:lvl1pPr marL="0" indent="0" algn="ctr">
              <a:buNone/>
              <a:defRPr sz="1400">
                <a:solidFill>
                  <a:srgbClr val="A8814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a:stretch>
            <a:fillRect/>
          </a:stretch>
        </p:blipFill>
        <p:spPr>
          <a:xfrm>
            <a:off x="6660075" y="5911249"/>
            <a:ext cx="2124247" cy="554205"/>
          </a:xfrm>
          <a:prstGeom prst="rect">
            <a:avLst/>
          </a:prstGeom>
        </p:spPr>
      </p:pic>
    </p:spTree>
    <p:extLst>
      <p:ext uri="{BB962C8B-B14F-4D97-AF65-F5344CB8AC3E}">
        <p14:creationId xmlns:p14="http://schemas.microsoft.com/office/powerpoint/2010/main" val="80261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p:cNvSpPr>
            <a:spLocks noGrp="1"/>
          </p:cNvSpPr>
          <p:nvPr>
            <p:ph type="dt" sz="half" idx="10"/>
          </p:nvPr>
        </p:nvSpPr>
        <p:spPr/>
        <p:txBody>
          <a:bodyPr/>
          <a:lstStyle/>
          <a:p>
            <a:fld id="{FA762EA9-6266-4A2F-9E75-2E3419A23787}" type="datetimeFigureOut">
              <a:rPr lang="nl-NL" smtClean="0">
                <a:solidFill>
                  <a:prstClr val="black">
                    <a:tint val="75000"/>
                  </a:prstClr>
                </a:solidFill>
              </a:rPr>
              <a:pPr/>
              <a:t>2-12-2016</a:t>
            </a:fld>
            <a:endParaRPr lang="nl-NL">
              <a:solidFill>
                <a:prstClr val="black">
                  <a:tint val="75000"/>
                </a:prstClr>
              </a:solidFill>
            </a:endParaRPr>
          </a:p>
        </p:txBody>
      </p:sp>
      <p:sp>
        <p:nvSpPr>
          <p:cNvPr id="5" name="Footer Placeholder 4"/>
          <p:cNvSpPr>
            <a:spLocks noGrp="1"/>
          </p:cNvSpPr>
          <p:nvPr>
            <p:ph type="ftr" sz="quarter" idx="11"/>
          </p:nvPr>
        </p:nvSpPr>
        <p:spPr/>
        <p:txBody>
          <a:bodyPr/>
          <a:lstStyle/>
          <a:p>
            <a:endParaRPr lang="nl-NL">
              <a:solidFill>
                <a:prstClr val="black">
                  <a:tint val="75000"/>
                </a:prstClr>
              </a:solidFill>
            </a:endParaRPr>
          </a:p>
        </p:txBody>
      </p:sp>
      <p:sp>
        <p:nvSpPr>
          <p:cNvPr id="6" name="Slide Number Placeholder 5"/>
          <p:cNvSpPr>
            <a:spLocks noGrp="1"/>
          </p:cNvSpPr>
          <p:nvPr>
            <p:ph type="sldNum" sz="quarter" idx="12"/>
          </p:nvPr>
        </p:nvSpPr>
        <p:spPr/>
        <p:txBody>
          <a:bodyPr/>
          <a:lstStyle/>
          <a:p>
            <a:fld id="{C8A1B0D6-0711-428A-A1BE-C9B4427CD697}" type="slidenum">
              <a:rPr lang="nl-NL" smtClean="0">
                <a:solidFill>
                  <a:prstClr val="black">
                    <a:tint val="75000"/>
                  </a:prstClr>
                </a:solidFill>
              </a:rPr>
              <a:pPr/>
              <a:t>‹#›</a:t>
            </a:fld>
            <a:endParaRPr lang="nl-NL">
              <a:solidFill>
                <a:prstClr val="black">
                  <a:tint val="75000"/>
                </a:prstClr>
              </a:solidFill>
            </a:endParaRPr>
          </a:p>
        </p:txBody>
      </p:sp>
    </p:spTree>
    <p:extLst>
      <p:ext uri="{BB962C8B-B14F-4D97-AF65-F5344CB8AC3E}">
        <p14:creationId xmlns:p14="http://schemas.microsoft.com/office/powerpoint/2010/main" val="1208219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10"/>
          <a:stretch>
            <a:fillRect/>
          </a:stretch>
        </p:blipFill>
        <p:spPr>
          <a:xfrm>
            <a:off x="0" y="6426200"/>
            <a:ext cx="9144000" cy="431800"/>
          </a:xfrm>
          <a:prstGeom prst="rect">
            <a:avLst/>
          </a:prstGeom>
        </p:spPr>
      </p:pic>
    </p:spTree>
    <p:extLst>
      <p:ext uri="{BB962C8B-B14F-4D97-AF65-F5344CB8AC3E}">
        <p14:creationId xmlns:p14="http://schemas.microsoft.com/office/powerpoint/2010/main" val="1162432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2800" b="1" kern="1200">
          <a:solidFill>
            <a:srgbClr val="1D1249"/>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A88147"/>
        </a:buClr>
        <a:buFont typeface="Arial"/>
        <a:buChar char="»"/>
        <a:defRPr sz="2400" kern="1200">
          <a:solidFill>
            <a:srgbClr val="1D1249"/>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fld id="{FA762EA9-6266-4A2F-9E75-2E3419A23787}" type="datetimeFigureOut">
              <a:rPr lang="nl-NL" smtClean="0">
                <a:solidFill>
                  <a:prstClr val="black">
                    <a:tint val="75000"/>
                  </a:prstClr>
                </a:solidFill>
              </a:rPr>
              <a:pPr defTabSz="685800"/>
              <a:t>2-12-2016</a:t>
            </a:fld>
            <a:endParaRPr lang="nl-NL">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endParaRPr lang="nl-NL">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fld id="{C8A1B0D6-0711-428A-A1BE-C9B4427CD697}" type="slidenum">
              <a:rPr lang="nl-NL" smtClean="0">
                <a:solidFill>
                  <a:prstClr val="black">
                    <a:tint val="75000"/>
                  </a:prstClr>
                </a:solidFill>
              </a:rPr>
              <a:pPr defTabSz="685800"/>
              <a:t>‹#›</a:t>
            </a:fld>
            <a:endParaRPr lang="nl-NL">
              <a:solidFill>
                <a:prstClr val="black">
                  <a:tint val="75000"/>
                </a:prstClr>
              </a:solidFill>
            </a:endParaRPr>
          </a:p>
        </p:txBody>
      </p:sp>
    </p:spTree>
    <p:extLst>
      <p:ext uri="{BB962C8B-B14F-4D97-AF65-F5344CB8AC3E}">
        <p14:creationId xmlns:p14="http://schemas.microsoft.com/office/powerpoint/2010/main" val="429144310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88828" y="3618964"/>
            <a:ext cx="7499563" cy="3447098"/>
          </a:xfrm>
          <a:prstGeom prst="rect">
            <a:avLst/>
          </a:prstGeom>
          <a:noFill/>
        </p:spPr>
        <p:txBody>
          <a:bodyPr wrap="square" rtlCol="0">
            <a:spAutoFit/>
          </a:bodyPr>
          <a:lstStyle/>
          <a:p>
            <a:pPr algn="ctr"/>
            <a:r>
              <a:rPr lang="en-IE" sz="2800" b="1" dirty="0"/>
              <a:t>The European Legal System Regulating Asylum and Immigration: </a:t>
            </a:r>
            <a:r>
              <a:rPr lang="en-IE" sz="2800" b="1" dirty="0">
                <a:solidFill>
                  <a:srgbClr val="C00000"/>
                </a:solidFill>
                <a:effectLst>
                  <a:outerShdw blurRad="38100" dist="38100" dir="2700000" algn="tl">
                    <a:srgbClr val="000000">
                      <a:alpha val="43137"/>
                    </a:srgbClr>
                  </a:outerShdw>
                </a:effectLst>
              </a:rPr>
              <a:t>Instruments and Case-Law</a:t>
            </a:r>
            <a:r>
              <a:rPr lang="en-US" sz="2800" b="1" dirty="0">
                <a:solidFill>
                  <a:srgbClr val="C00000"/>
                </a:solidFill>
              </a:rPr>
              <a:t> </a:t>
            </a:r>
          </a:p>
          <a:p>
            <a:pPr algn="ctr"/>
            <a:endParaRPr lang="en-IE" sz="2400" b="1" dirty="0"/>
          </a:p>
          <a:p>
            <a:pPr algn="ctr"/>
            <a:r>
              <a:rPr lang="en-IE" sz="2400" b="1" dirty="0"/>
              <a:t>TRALIM Seminar – Athens, 8</a:t>
            </a:r>
            <a:r>
              <a:rPr lang="en-IE" sz="2400" b="1" baseline="30000" dirty="0"/>
              <a:t>th</a:t>
            </a:r>
            <a:r>
              <a:rPr lang="en-IE" sz="2400" b="1" dirty="0"/>
              <a:t>/9</a:t>
            </a:r>
            <a:r>
              <a:rPr lang="en-IE" sz="2400" b="1" baseline="30000" dirty="0"/>
              <a:t>th</a:t>
            </a:r>
            <a:r>
              <a:rPr lang="en-IE" sz="2400" b="1" dirty="0"/>
              <a:t> December 2016</a:t>
            </a:r>
          </a:p>
          <a:p>
            <a:pPr algn="ctr"/>
            <a:r>
              <a:rPr lang="en-IE" sz="2400" b="1" dirty="0"/>
              <a:t>Presentation by: Hilkka Becker, Solicitor, Ireland</a:t>
            </a:r>
          </a:p>
          <a:p>
            <a:pPr algn="ctr"/>
            <a:endParaRPr lang="en-IE" sz="1000" b="1" dirty="0">
              <a:solidFill>
                <a:srgbClr val="C00000"/>
              </a:solidFill>
              <a:latin typeface="Arial" panose="020B0604020202020204" pitchFamily="34" charset="0"/>
              <a:cs typeface="Arial" panose="020B0604020202020204" pitchFamily="34" charset="0"/>
            </a:endParaRPr>
          </a:p>
          <a:p>
            <a:pPr algn="ctr"/>
            <a:r>
              <a:rPr lang="en-US" sz="1200" b="1" dirty="0">
                <a:solidFill>
                  <a:srgbClr val="C00000"/>
                </a:solidFill>
                <a:latin typeface="Arial" panose="020B0604020202020204" pitchFamily="34" charset="0"/>
                <a:cs typeface="Arial" panose="020B0604020202020204" pitchFamily="34" charset="0"/>
              </a:rPr>
              <a:t>The project is co-financed with the support of the Justice </a:t>
            </a:r>
            <a:r>
              <a:rPr lang="en-US" sz="1200" b="1" dirty="0" err="1">
                <a:solidFill>
                  <a:srgbClr val="C00000"/>
                </a:solidFill>
                <a:latin typeface="Arial" panose="020B0604020202020204" pitchFamily="34" charset="0"/>
                <a:cs typeface="Arial" panose="020B0604020202020204" pitchFamily="34" charset="0"/>
              </a:rPr>
              <a:t>Programme</a:t>
            </a:r>
            <a:r>
              <a:rPr lang="en-US" sz="1200" b="1" dirty="0">
                <a:solidFill>
                  <a:srgbClr val="C00000"/>
                </a:solidFill>
                <a:latin typeface="Arial" panose="020B0604020202020204" pitchFamily="34" charset="0"/>
                <a:cs typeface="Arial" panose="020B0604020202020204" pitchFamily="34" charset="0"/>
              </a:rPr>
              <a:t> of the EU</a:t>
            </a:r>
            <a:endParaRPr lang="nl-NL" sz="1200" b="1" dirty="0">
              <a:solidFill>
                <a:srgbClr val="C00000"/>
              </a:solidFill>
              <a:latin typeface="Arial" panose="020B0604020202020204" pitchFamily="34" charset="0"/>
              <a:cs typeface="Arial" panose="020B0604020202020204" pitchFamily="34" charset="0"/>
            </a:endParaRPr>
          </a:p>
          <a:p>
            <a:pPr algn="ctr"/>
            <a:endParaRPr lang="en-IE" sz="1200" dirty="0">
              <a:solidFill>
                <a:srgbClr val="C00000"/>
              </a:solidFill>
            </a:endParaRPr>
          </a:p>
          <a:p>
            <a:pPr algn="ctr"/>
            <a:endParaRPr lang="en-IE" sz="1200" dirty="0">
              <a:solidFill>
                <a:srgbClr val="C00000"/>
              </a:solidFill>
            </a:endParaRPr>
          </a:p>
          <a:p>
            <a:endParaRPr lang="en-IE" sz="2000" dirty="0"/>
          </a:p>
          <a:p>
            <a:pPr algn="ctr"/>
            <a:endParaRPr lang="en-US" sz="2400" b="1" dirty="0">
              <a:solidFill>
                <a:srgbClr val="2F2158"/>
              </a:solidFill>
            </a:endParaRPr>
          </a:p>
        </p:txBody>
      </p:sp>
      <p:grpSp>
        <p:nvGrpSpPr>
          <p:cNvPr id="3" name="Group 2"/>
          <p:cNvGrpSpPr/>
          <p:nvPr/>
        </p:nvGrpSpPr>
        <p:grpSpPr>
          <a:xfrm>
            <a:off x="0" y="-67613"/>
            <a:ext cx="9144000" cy="6858000"/>
            <a:chOff x="0" y="0"/>
            <a:chExt cx="9144000" cy="6858000"/>
          </a:xfrm>
        </p:grpSpPr>
        <p:pic>
          <p:nvPicPr>
            <p:cNvPr id="2" name="Picture 1"/>
            <p:cNvPicPr>
              <a:picLocks noChangeAspect="1"/>
            </p:cNvPicPr>
            <p:nvPr/>
          </p:nvPicPr>
          <p:blipFill>
            <a:blip r:embed="rId2"/>
            <a:stretch>
              <a:fillRect/>
            </a:stretch>
          </p:blipFill>
          <p:spPr>
            <a:xfrm>
              <a:off x="0" y="0"/>
              <a:ext cx="9143391" cy="2651583"/>
            </a:xfrm>
            <a:prstGeom prst="rect">
              <a:avLst/>
            </a:prstGeom>
          </p:spPr>
        </p:pic>
        <p:pic>
          <p:nvPicPr>
            <p:cNvPr id="12" name="Picture 11"/>
            <p:cNvPicPr>
              <a:picLocks noChangeAspect="1"/>
            </p:cNvPicPr>
            <p:nvPr/>
          </p:nvPicPr>
          <p:blipFill>
            <a:blip r:embed="rId3"/>
            <a:stretch>
              <a:fillRect/>
            </a:stretch>
          </p:blipFill>
          <p:spPr>
            <a:xfrm>
              <a:off x="0" y="6426200"/>
              <a:ext cx="9144000" cy="431800"/>
            </a:xfrm>
            <a:prstGeom prst="rect">
              <a:avLst/>
            </a:prstGeom>
          </p:spPr>
        </p:pic>
      </p:gr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272" y="1741197"/>
            <a:ext cx="7916760" cy="14681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p:nvPr/>
        </p:nvPicPr>
        <p:blipFill>
          <a:blip r:embed="rId5">
            <a:extLst>
              <a:ext uri="{28A0092B-C50C-407E-A947-70E740481C1C}">
                <a14:useLocalDpi xmlns:a14="http://schemas.microsoft.com/office/drawing/2010/main" val="0"/>
              </a:ext>
            </a:extLst>
          </a:blip>
          <a:stretch>
            <a:fillRect/>
          </a:stretch>
        </p:blipFill>
        <p:spPr>
          <a:xfrm>
            <a:off x="1089424" y="5539437"/>
            <a:ext cx="613410" cy="409575"/>
          </a:xfrm>
          <a:prstGeom prst="rect">
            <a:avLst/>
          </a:prstGeom>
        </p:spPr>
      </p:pic>
    </p:spTree>
    <p:extLst>
      <p:ext uri="{BB962C8B-B14F-4D97-AF65-F5344CB8AC3E}">
        <p14:creationId xmlns:p14="http://schemas.microsoft.com/office/powerpoint/2010/main" val="6919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i="1" dirty="0">
                <a:solidFill>
                  <a:srgbClr val="C00000"/>
                </a:solidFill>
              </a:rPr>
              <a:t> </a:t>
            </a:r>
            <a:r>
              <a:rPr lang="en-IE" b="0" i="1" dirty="0"/>
              <a:t>(contd.)</a:t>
            </a:r>
            <a:endParaRPr lang="en-IE" b="0" dirty="0"/>
          </a:p>
        </p:txBody>
      </p:sp>
      <p:sp>
        <p:nvSpPr>
          <p:cNvPr id="3" name="Content Placeholder 2"/>
          <p:cNvSpPr>
            <a:spLocks noGrp="1"/>
          </p:cNvSpPr>
          <p:nvPr>
            <p:ph idx="1"/>
          </p:nvPr>
        </p:nvSpPr>
        <p:spPr/>
        <p:txBody>
          <a:bodyPr>
            <a:normAutofit fontScale="92500" lnSpcReduction="20000"/>
          </a:bodyPr>
          <a:lstStyle/>
          <a:p>
            <a:pPr marL="0" indent="0">
              <a:buNone/>
            </a:pPr>
            <a:r>
              <a:rPr lang="en-IE" b="1" dirty="0"/>
              <a:t>Protocol No 24 on Asylum for Nationals of Member States of the European Union (Aznar Protocol):</a:t>
            </a:r>
            <a:r>
              <a:rPr lang="en-IE" dirty="0"/>
              <a:t> ‘Member States shall be regarded as constituting safe countries of origin in respect of each other for all legal and practical purposes in relation to asylum matters’. </a:t>
            </a:r>
          </a:p>
          <a:p>
            <a:pPr marL="0" indent="0">
              <a:buNone/>
            </a:pPr>
            <a:endParaRPr lang="en-IE" dirty="0"/>
          </a:p>
          <a:p>
            <a:pPr marL="0" indent="0">
              <a:buNone/>
            </a:pPr>
            <a:r>
              <a:rPr lang="en-IE" dirty="0">
                <a:sym typeface="Symbol" panose="05050102010706020507" pitchFamily="18" charset="2"/>
              </a:rPr>
              <a:t> </a:t>
            </a:r>
            <a:r>
              <a:rPr lang="en-IE" dirty="0"/>
              <a:t>A national of a Member State is not eligible to make an application for international protection pursuant to the provisions of the CEAS (Article 1 QD (recast)) which is restricted to third-country nationals and stateless persons. However, an application under the Refugee Convention, outside the CEAS, by a national of a Member State cannot be excluded. An EU national who fears persecution in the Member State of nationality and seeks protection against </a:t>
            </a:r>
            <a:r>
              <a:rPr lang="en-IE" i="1" dirty="0" err="1"/>
              <a:t>refoulement</a:t>
            </a:r>
            <a:r>
              <a:rPr lang="en-IE" i="1" dirty="0"/>
              <a:t> </a:t>
            </a:r>
            <a:r>
              <a:rPr lang="en-IE" dirty="0"/>
              <a:t>to that Member State may apply for recognition as a refugee under the Refugee Convention in another Member State. </a:t>
            </a:r>
          </a:p>
          <a:p>
            <a:endParaRPr lang="en-IE" dirty="0"/>
          </a:p>
        </p:txBody>
      </p:sp>
    </p:spTree>
    <p:extLst>
      <p:ext uri="{BB962C8B-B14F-4D97-AF65-F5344CB8AC3E}">
        <p14:creationId xmlns:p14="http://schemas.microsoft.com/office/powerpoint/2010/main" val="49140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i="1" dirty="0">
                <a:solidFill>
                  <a:srgbClr val="C00000"/>
                </a:solidFill>
              </a:rPr>
              <a:t> </a:t>
            </a:r>
            <a:r>
              <a:rPr lang="en-IE" b="0" i="1" dirty="0"/>
              <a:t>(contd.)</a:t>
            </a:r>
            <a:endParaRPr lang="en-IE" b="0" dirty="0"/>
          </a:p>
        </p:txBody>
      </p:sp>
      <p:sp>
        <p:nvSpPr>
          <p:cNvPr id="3" name="Content Placeholder 2"/>
          <p:cNvSpPr>
            <a:spLocks noGrp="1"/>
          </p:cNvSpPr>
          <p:nvPr>
            <p:ph idx="1"/>
          </p:nvPr>
        </p:nvSpPr>
        <p:spPr>
          <a:xfrm>
            <a:off x="457200" y="1302589"/>
            <a:ext cx="8229600" cy="4823575"/>
          </a:xfrm>
        </p:spPr>
        <p:txBody>
          <a:bodyPr>
            <a:normAutofit fontScale="92500" lnSpcReduction="10000"/>
          </a:bodyPr>
          <a:lstStyle/>
          <a:p>
            <a:pPr marL="0" indent="0">
              <a:buNone/>
            </a:pPr>
            <a:r>
              <a:rPr lang="en-IE" b="1" dirty="0"/>
              <a:t>Protocol No 30</a:t>
            </a:r>
            <a:r>
              <a:rPr lang="en-IE" dirty="0"/>
              <a:t> regarding the application of the EU Charter provisions to Poland and UK: </a:t>
            </a:r>
          </a:p>
          <a:p>
            <a:pPr>
              <a:buFont typeface="Wingdings" panose="05000000000000000000" pitchFamily="2" charset="2"/>
              <a:buChar char="Ø"/>
            </a:pPr>
            <a:r>
              <a:rPr lang="en-IE" dirty="0"/>
              <a:t>Article 1(1): the provisions of the Charter do not extend the ability of either the CJEU or the national courts or tribunals of Poland or the UK to find that their respective ‘laws, regulations or administrative procedures, practices or actions’ are inconsistent with the fundamental rights, freedoms and principles reaffirmed by the Charter;</a:t>
            </a:r>
          </a:p>
          <a:p>
            <a:pPr>
              <a:buFont typeface="Wingdings" panose="05000000000000000000" pitchFamily="2" charset="2"/>
              <a:buChar char="Ø"/>
            </a:pPr>
            <a:r>
              <a:rPr lang="en-IE" dirty="0"/>
              <a:t>Article 1(2) affirms that ‘nothing in Title IV of the Charter [on solidarity] creates justiciable rights’ in either country except as provided for in their respective national laws; </a:t>
            </a:r>
          </a:p>
          <a:p>
            <a:pPr>
              <a:buFont typeface="Wingdings" panose="05000000000000000000" pitchFamily="2" charset="2"/>
              <a:buChar char="Ø"/>
            </a:pPr>
            <a:r>
              <a:rPr lang="en-IE" dirty="0"/>
              <a:t>Article 2: when a provision of the EU Charter refers to national laws and practices, it shall apply in those countries only to the extent that the rights or principles concerned are recognised in their respective national laws or practices.</a:t>
            </a:r>
          </a:p>
        </p:txBody>
      </p:sp>
    </p:spTree>
    <p:extLst>
      <p:ext uri="{BB962C8B-B14F-4D97-AF65-F5344CB8AC3E}">
        <p14:creationId xmlns:p14="http://schemas.microsoft.com/office/powerpoint/2010/main" val="1118639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Secondary Law – </a:t>
            </a:r>
            <a:r>
              <a:rPr lang="en-IE" dirty="0">
                <a:solidFill>
                  <a:srgbClr val="C00000"/>
                </a:solidFill>
                <a:effectLst>
                  <a:outerShdw blurRad="38100" dist="38100" dir="2700000" algn="tl">
                    <a:srgbClr val="000000">
                      <a:alpha val="43137"/>
                    </a:srgbClr>
                  </a:outerShdw>
                </a:effectLst>
              </a:rPr>
              <a:t>Asylum</a:t>
            </a:r>
            <a:endParaRPr lang="en-IE" dirty="0">
              <a:solidFill>
                <a:srgbClr val="C00000"/>
              </a:solidFill>
            </a:endParaRPr>
          </a:p>
        </p:txBody>
      </p:sp>
      <p:sp>
        <p:nvSpPr>
          <p:cNvPr id="3" name="Content Placeholder 2"/>
          <p:cNvSpPr>
            <a:spLocks noGrp="1"/>
          </p:cNvSpPr>
          <p:nvPr>
            <p:ph idx="1"/>
          </p:nvPr>
        </p:nvSpPr>
        <p:spPr>
          <a:xfrm>
            <a:off x="457200" y="1311215"/>
            <a:ext cx="8229600" cy="5115464"/>
          </a:xfrm>
        </p:spPr>
        <p:txBody>
          <a:bodyPr>
            <a:normAutofit fontScale="92500" lnSpcReduction="10000"/>
          </a:bodyPr>
          <a:lstStyle/>
          <a:p>
            <a:pPr>
              <a:buFont typeface="Wingdings" panose="05000000000000000000" pitchFamily="2" charset="2"/>
              <a:buChar char="Ø"/>
            </a:pPr>
            <a:r>
              <a:rPr lang="en-IE" dirty="0"/>
              <a:t>Qualification for International Protection: </a:t>
            </a:r>
            <a:r>
              <a:rPr lang="en-IE" b="1" dirty="0"/>
              <a:t>Directive 2011/95/EU of 13 December 2011 on </a:t>
            </a:r>
            <a:r>
              <a:rPr lang="en-IE" b="1" i="1" dirty="0">
                <a:solidFill>
                  <a:srgbClr val="C00000"/>
                </a:solidFill>
              </a:rPr>
              <a:t>standards for the qualification of third-country nationals or stateless persons as beneficiaries of international protection, for a uniform status for refugees or for persons eligible for subsidiary protection, and for the content of the protection granted</a:t>
            </a:r>
            <a:r>
              <a:rPr lang="en-IE" dirty="0">
                <a:solidFill>
                  <a:srgbClr val="C00000"/>
                </a:solidFill>
              </a:rPr>
              <a:t> </a:t>
            </a:r>
            <a:r>
              <a:rPr lang="en-IE" dirty="0"/>
              <a:t>(recast)</a:t>
            </a:r>
            <a:r>
              <a:rPr lang="en-IE" i="1" dirty="0"/>
              <a:t>(applicable since 21 December 2013)</a:t>
            </a:r>
          </a:p>
          <a:p>
            <a:pPr>
              <a:buFont typeface="Wingdings" panose="05000000000000000000" pitchFamily="2" charset="2"/>
              <a:buChar char="Ø"/>
            </a:pPr>
            <a:r>
              <a:rPr lang="en-IE" dirty="0"/>
              <a:t>Asylum Procedures: </a:t>
            </a:r>
            <a:r>
              <a:rPr lang="en-IE" b="1" dirty="0"/>
              <a:t>Directive 2013/32/EU of 26 June 2013 on </a:t>
            </a:r>
            <a:r>
              <a:rPr lang="en-IE" b="1" i="1" dirty="0">
                <a:solidFill>
                  <a:srgbClr val="C00000"/>
                </a:solidFill>
              </a:rPr>
              <a:t>common procedures for granting and withdrawing international protection</a:t>
            </a:r>
            <a:r>
              <a:rPr lang="en-IE" dirty="0">
                <a:solidFill>
                  <a:srgbClr val="C00000"/>
                </a:solidFill>
              </a:rPr>
              <a:t> </a:t>
            </a:r>
            <a:r>
              <a:rPr lang="en-IE" dirty="0"/>
              <a:t>(recast)</a:t>
            </a:r>
            <a:r>
              <a:rPr lang="en-IE" i="1" dirty="0"/>
              <a:t>(applicable since 21 July 2015)</a:t>
            </a:r>
          </a:p>
          <a:p>
            <a:pPr>
              <a:buFont typeface="Wingdings" panose="05000000000000000000" pitchFamily="2" charset="2"/>
              <a:buChar char="Ø"/>
            </a:pPr>
            <a:r>
              <a:rPr lang="en-IE" dirty="0"/>
              <a:t>Reception Conditions:</a:t>
            </a:r>
            <a:r>
              <a:rPr lang="en-IE" i="1" dirty="0"/>
              <a:t> </a:t>
            </a:r>
            <a:r>
              <a:rPr lang="en-IE" b="1" dirty="0"/>
              <a:t>Directive 2013/33/EU of 26 June 2013 laying down </a:t>
            </a:r>
            <a:r>
              <a:rPr lang="en-IE" b="1" i="1" dirty="0">
                <a:solidFill>
                  <a:srgbClr val="C00000"/>
                </a:solidFill>
              </a:rPr>
              <a:t>standards for the reception of applicants for international protection</a:t>
            </a:r>
            <a:r>
              <a:rPr lang="en-IE" dirty="0">
                <a:solidFill>
                  <a:srgbClr val="C00000"/>
                </a:solidFill>
              </a:rPr>
              <a:t>                      </a:t>
            </a:r>
            <a:r>
              <a:rPr lang="en-IE" dirty="0"/>
              <a:t>(recast)</a:t>
            </a:r>
            <a:r>
              <a:rPr lang="en-IE" i="1" dirty="0"/>
              <a:t>(applicable since 21 July 2015)</a:t>
            </a:r>
            <a:endParaRPr lang="en-IE" dirty="0"/>
          </a:p>
        </p:txBody>
      </p:sp>
    </p:spTree>
    <p:extLst>
      <p:ext uri="{BB962C8B-B14F-4D97-AF65-F5344CB8AC3E}">
        <p14:creationId xmlns:p14="http://schemas.microsoft.com/office/powerpoint/2010/main" val="3392365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64048"/>
          </a:xfrm>
        </p:spPr>
        <p:txBody>
          <a:bodyPr/>
          <a:lstStyle/>
          <a:p>
            <a:r>
              <a:rPr lang="en-IE" dirty="0"/>
              <a:t>EU Secondary Law – </a:t>
            </a:r>
            <a:r>
              <a:rPr lang="en-IE" dirty="0">
                <a:solidFill>
                  <a:srgbClr val="C00000"/>
                </a:solidFill>
                <a:effectLst>
                  <a:outerShdw blurRad="38100" dist="38100" dir="2700000" algn="tl">
                    <a:srgbClr val="000000">
                      <a:alpha val="43137"/>
                    </a:srgbClr>
                  </a:outerShdw>
                </a:effectLst>
              </a:rPr>
              <a:t>Asylum</a:t>
            </a:r>
            <a:r>
              <a:rPr lang="en-IE" b="0" dirty="0">
                <a:solidFill>
                  <a:srgbClr val="C00000"/>
                </a:solidFill>
                <a:effectLst>
                  <a:outerShdw blurRad="38100" dist="38100" dir="2700000" algn="tl">
                    <a:srgbClr val="000000">
                      <a:alpha val="43137"/>
                    </a:srgbClr>
                  </a:outerShdw>
                </a:effectLst>
              </a:rPr>
              <a:t> </a:t>
            </a:r>
            <a:r>
              <a:rPr lang="en-IE" b="0" i="1" dirty="0"/>
              <a:t>(contd.)</a:t>
            </a:r>
            <a:endParaRPr lang="en-IE" b="0" dirty="0"/>
          </a:p>
        </p:txBody>
      </p:sp>
      <p:sp>
        <p:nvSpPr>
          <p:cNvPr id="3" name="Content Placeholder 2"/>
          <p:cNvSpPr>
            <a:spLocks noGrp="1"/>
          </p:cNvSpPr>
          <p:nvPr>
            <p:ph idx="1"/>
          </p:nvPr>
        </p:nvSpPr>
        <p:spPr>
          <a:xfrm>
            <a:off x="457200" y="1138687"/>
            <a:ext cx="8229600" cy="4987477"/>
          </a:xfrm>
        </p:spPr>
        <p:txBody>
          <a:bodyPr>
            <a:normAutofit fontScale="85000" lnSpcReduction="20000"/>
          </a:bodyPr>
          <a:lstStyle/>
          <a:p>
            <a:pPr>
              <a:buFont typeface="Wingdings" panose="05000000000000000000" pitchFamily="2" charset="2"/>
              <a:buChar char="Ø"/>
            </a:pPr>
            <a:r>
              <a:rPr lang="en-IE" dirty="0"/>
              <a:t>Dublin III: </a:t>
            </a:r>
            <a:r>
              <a:rPr lang="en-IE" b="1" dirty="0"/>
              <a:t>Regulation (EU) No 604/2013 of 26 June 2013 establishing the </a:t>
            </a:r>
            <a:r>
              <a:rPr lang="en-IE" b="1" i="1" dirty="0">
                <a:solidFill>
                  <a:srgbClr val="C00000"/>
                </a:solidFill>
              </a:rPr>
              <a:t>criteria and mechanisms for determining the Member State responsible for examining an application for international protection lodged in one of the Member States</a:t>
            </a:r>
            <a:r>
              <a:rPr lang="en-IE" b="1" dirty="0">
                <a:solidFill>
                  <a:srgbClr val="C00000"/>
                </a:solidFill>
              </a:rPr>
              <a:t> </a:t>
            </a:r>
            <a:r>
              <a:rPr lang="en-IE" b="1" dirty="0"/>
              <a:t>by a third-country national or a stateless person </a:t>
            </a:r>
            <a:r>
              <a:rPr lang="en-IE" dirty="0"/>
              <a:t>(recast)</a:t>
            </a:r>
            <a:r>
              <a:rPr lang="en-IE" i="1" dirty="0"/>
              <a:t>(applicable since 1 January 2014)</a:t>
            </a:r>
          </a:p>
          <a:p>
            <a:pPr>
              <a:buFont typeface="Wingdings" panose="05000000000000000000" pitchFamily="2" charset="2"/>
              <a:buChar char="Ø"/>
            </a:pPr>
            <a:r>
              <a:rPr lang="en-IE" dirty="0" err="1"/>
              <a:t>Eurodac</a:t>
            </a:r>
            <a:r>
              <a:rPr lang="en-IE" dirty="0"/>
              <a:t>: </a:t>
            </a:r>
            <a:r>
              <a:rPr lang="en-IE" b="1" dirty="0"/>
              <a:t>Regulation (EU) No 603/2013 of 26 June 2013 on the </a:t>
            </a:r>
            <a:r>
              <a:rPr lang="en-IE" b="1" i="1" dirty="0">
                <a:solidFill>
                  <a:srgbClr val="C00000"/>
                </a:solidFill>
              </a:rPr>
              <a:t>establishment of ‘</a:t>
            </a:r>
            <a:r>
              <a:rPr lang="en-IE" b="1" i="1" dirty="0" err="1">
                <a:solidFill>
                  <a:srgbClr val="C00000"/>
                </a:solidFill>
              </a:rPr>
              <a:t>Eurodac</a:t>
            </a:r>
            <a:r>
              <a:rPr lang="en-IE" b="1" i="1" dirty="0">
                <a:solidFill>
                  <a:srgbClr val="C00000"/>
                </a:solidFill>
              </a:rPr>
              <a:t>’ for the comparison of fingerprints for the effective application of Regulation (EU) No 604/2013</a:t>
            </a:r>
            <a:r>
              <a:rPr lang="en-IE" b="1" dirty="0">
                <a:solidFill>
                  <a:srgbClr val="C00000"/>
                </a:solidFill>
              </a:rPr>
              <a:t> </a:t>
            </a:r>
            <a:r>
              <a:rPr lang="en-IE" b="1" dirty="0"/>
              <a:t>establishing the criteria and mechanisms for determining the Member State responsible for examining an application for international protection lodged in one of the Member States by a third-country national or a stateless person and on </a:t>
            </a:r>
            <a:r>
              <a:rPr lang="en-IE" b="1" i="1" dirty="0">
                <a:solidFill>
                  <a:srgbClr val="C00000"/>
                </a:solidFill>
              </a:rPr>
              <a:t>requests for the comparison with </a:t>
            </a:r>
            <a:r>
              <a:rPr lang="en-IE" b="1" i="1" dirty="0" err="1">
                <a:solidFill>
                  <a:srgbClr val="C00000"/>
                </a:solidFill>
              </a:rPr>
              <a:t>Eurodac</a:t>
            </a:r>
            <a:r>
              <a:rPr lang="en-IE" b="1" i="1" dirty="0">
                <a:solidFill>
                  <a:srgbClr val="C00000"/>
                </a:solidFill>
              </a:rPr>
              <a:t> data by Member States’ law enforcement authorities and Europol for law enforcement purposes</a:t>
            </a:r>
            <a:r>
              <a:rPr lang="en-IE" b="1" dirty="0"/>
              <a:t>, and amending Regulation (EU) No 1077/2011 </a:t>
            </a:r>
            <a:r>
              <a:rPr lang="en-IE" b="1" i="1" dirty="0">
                <a:solidFill>
                  <a:srgbClr val="C00000"/>
                </a:solidFill>
              </a:rPr>
              <a:t>establishing a European Agency for the operational management of large-scale IT systems in the area of freedom, security and justice</a:t>
            </a:r>
            <a:r>
              <a:rPr lang="en-IE" dirty="0">
                <a:solidFill>
                  <a:srgbClr val="C00000"/>
                </a:solidFill>
              </a:rPr>
              <a:t> </a:t>
            </a:r>
            <a:r>
              <a:rPr lang="en-IE" dirty="0"/>
              <a:t>(recast)</a:t>
            </a:r>
            <a:r>
              <a:rPr lang="en-IE" i="1" dirty="0"/>
              <a:t>(applicable since 20 July 2015)</a:t>
            </a:r>
            <a:endParaRPr lang="en-IE" dirty="0"/>
          </a:p>
        </p:txBody>
      </p:sp>
    </p:spTree>
    <p:extLst>
      <p:ext uri="{BB962C8B-B14F-4D97-AF65-F5344CB8AC3E}">
        <p14:creationId xmlns:p14="http://schemas.microsoft.com/office/powerpoint/2010/main" val="75919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And what about </a:t>
            </a:r>
            <a:r>
              <a:rPr lang="en-IE" dirty="0">
                <a:solidFill>
                  <a:srgbClr val="C00000"/>
                </a:solidFill>
                <a:effectLst>
                  <a:outerShdw blurRad="38100" dist="38100" dir="2700000" algn="tl">
                    <a:srgbClr val="000000">
                      <a:alpha val="43137"/>
                    </a:srgbClr>
                  </a:outerShdw>
                </a:effectLst>
              </a:rPr>
              <a:t>‘Temporary Protection’</a:t>
            </a:r>
            <a:r>
              <a:rPr lang="en-IE" dirty="0"/>
              <a:t>?</a:t>
            </a:r>
          </a:p>
        </p:txBody>
      </p:sp>
      <p:sp>
        <p:nvSpPr>
          <p:cNvPr id="3" name="Content Placeholder 2"/>
          <p:cNvSpPr>
            <a:spLocks noGrp="1"/>
          </p:cNvSpPr>
          <p:nvPr>
            <p:ph idx="1"/>
          </p:nvPr>
        </p:nvSpPr>
        <p:spPr>
          <a:xfrm>
            <a:off x="457200" y="1302589"/>
            <a:ext cx="8229600" cy="5132717"/>
          </a:xfrm>
        </p:spPr>
        <p:txBody>
          <a:bodyPr>
            <a:normAutofit fontScale="70000" lnSpcReduction="20000"/>
          </a:bodyPr>
          <a:lstStyle/>
          <a:p>
            <a:pPr marL="0" indent="0">
              <a:buNone/>
            </a:pPr>
            <a:r>
              <a:rPr lang="en-IE" b="1" dirty="0"/>
              <a:t>Council Directive 2001/55/EC of 20 July 2001 on </a:t>
            </a:r>
            <a:r>
              <a:rPr lang="en-IE" b="1" i="1" dirty="0">
                <a:solidFill>
                  <a:srgbClr val="C00000"/>
                </a:solidFill>
              </a:rPr>
              <a:t>minimum standards for giving temporary protection in the event of a mass influx of displaced persons and on measures promoting a balance of efforts between Member States in receiving such persons and bearing the consequences thereof</a:t>
            </a:r>
          </a:p>
          <a:p>
            <a:pPr>
              <a:buFont typeface="Wingdings" panose="05000000000000000000" pitchFamily="2" charset="2"/>
              <a:buChar char="Ø"/>
            </a:pPr>
            <a:r>
              <a:rPr lang="en-IE" dirty="0"/>
              <a:t>minimum standards for giving temporary protection in the event of a mass influx of displaced persons from third countries who are unable to return to their country of origin; promotion of a balance of effort between MS in receiving and bearing the consequences of receiving such persons (Art. 1)</a:t>
            </a:r>
          </a:p>
          <a:p>
            <a:pPr>
              <a:buFont typeface="Wingdings" panose="05000000000000000000" pitchFamily="2" charset="2"/>
              <a:buChar char="Ø"/>
            </a:pPr>
            <a:r>
              <a:rPr lang="en-IE" dirty="0"/>
              <a:t>EU-wide measure of ‘exceptional character’ to provide immediate and temporary protection to persons in a mass influx situation (Art. 2(a)) </a:t>
            </a:r>
          </a:p>
          <a:p>
            <a:pPr>
              <a:buFont typeface="Wingdings" panose="05000000000000000000" pitchFamily="2" charset="2"/>
              <a:buChar char="Ø"/>
            </a:pPr>
            <a:r>
              <a:rPr lang="en-IE" dirty="0"/>
              <a:t>immediate short-term protection status without the need for individual assessment of qualification for international protection, thus alleviating pressure on the asylum procedure of MS</a:t>
            </a:r>
          </a:p>
          <a:p>
            <a:pPr>
              <a:buFont typeface="Wingdings" panose="05000000000000000000" pitchFamily="2" charset="2"/>
              <a:buChar char="Ø"/>
            </a:pPr>
            <a:r>
              <a:rPr lang="en-IE" dirty="0"/>
              <a:t>voluntary but structured ‘burden-sharing’ mechanism whereby MS indicate their capacity to receive persons eligible for temporary protection (Art. 25(1))</a:t>
            </a:r>
          </a:p>
          <a:p>
            <a:pPr>
              <a:buFont typeface="Wingdings" panose="05000000000000000000" pitchFamily="2" charset="2"/>
              <a:buChar char="Ø"/>
            </a:pPr>
            <a:r>
              <a:rPr lang="en-IE" dirty="0"/>
              <a:t>beneficiaries of temporary protection entitled to make an application for asylum at any time which, if rejected, shall not affect continuance of that temporary protection (Art. 17 and 19)</a:t>
            </a:r>
          </a:p>
          <a:p>
            <a:pPr>
              <a:buFont typeface="Wingdings" panose="05000000000000000000" pitchFamily="2" charset="2"/>
              <a:buChar char="Ø"/>
            </a:pPr>
            <a:r>
              <a:rPr lang="en-IE" dirty="0"/>
              <a:t>implementation of temporary protection is a collective decision of the Council of Ministers of the EU and, (…), MS may not resort to it individually</a:t>
            </a:r>
          </a:p>
        </p:txBody>
      </p:sp>
    </p:spTree>
    <p:extLst>
      <p:ext uri="{BB962C8B-B14F-4D97-AF65-F5344CB8AC3E}">
        <p14:creationId xmlns:p14="http://schemas.microsoft.com/office/powerpoint/2010/main" val="2865184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Qualification for International Protection</a:t>
            </a:r>
          </a:p>
        </p:txBody>
      </p:sp>
      <p:sp>
        <p:nvSpPr>
          <p:cNvPr id="3" name="Content Placeholder 2"/>
          <p:cNvSpPr>
            <a:spLocks noGrp="1"/>
          </p:cNvSpPr>
          <p:nvPr>
            <p:ph idx="1"/>
          </p:nvPr>
        </p:nvSpPr>
        <p:spPr>
          <a:xfrm>
            <a:off x="457200" y="1417639"/>
            <a:ext cx="8229600" cy="4708525"/>
          </a:xfrm>
        </p:spPr>
        <p:txBody>
          <a:bodyPr/>
          <a:lstStyle/>
          <a:p>
            <a:pPr marL="0" indent="0">
              <a:buNone/>
            </a:pPr>
            <a:r>
              <a:rPr lang="en-IE" b="1" dirty="0"/>
              <a:t>Directive 2011/95/EU of 13 December 2011 on </a:t>
            </a:r>
            <a:r>
              <a:rPr lang="en-IE" b="1" i="1" dirty="0">
                <a:solidFill>
                  <a:srgbClr val="C00000"/>
                </a:solidFill>
              </a:rPr>
              <a:t>standards for the qualification of third-country nationals or stateless persons as beneficiaries of international protection, for a uniform status for refugees or for persons eligible for subsidiary protection, and for the content of the protection granted</a:t>
            </a:r>
            <a:r>
              <a:rPr lang="en-IE" dirty="0">
                <a:solidFill>
                  <a:srgbClr val="C00000"/>
                </a:solidFill>
              </a:rPr>
              <a:t> </a:t>
            </a:r>
            <a:r>
              <a:rPr lang="en-IE" dirty="0"/>
              <a:t>(recast) – </a:t>
            </a:r>
          </a:p>
          <a:p>
            <a:pPr marL="0" indent="0">
              <a:buNone/>
            </a:pPr>
            <a:endParaRPr lang="en-IE" dirty="0"/>
          </a:p>
          <a:p>
            <a:pPr marL="0" indent="0">
              <a:buNone/>
            </a:pPr>
            <a:r>
              <a:rPr lang="en-IE" b="1" dirty="0"/>
              <a:t>Adoption by </a:t>
            </a:r>
          </a:p>
          <a:p>
            <a:pPr marL="0" indent="0">
              <a:buNone/>
            </a:pPr>
            <a:r>
              <a:rPr lang="en-IE" b="1" dirty="0"/>
              <a:t>Denmark, UK, Ireland?</a:t>
            </a:r>
          </a:p>
          <a:p>
            <a:pPr marL="0" indent="0">
              <a:buNone/>
            </a:pPr>
            <a:r>
              <a:rPr lang="en-IE" b="1" dirty="0"/>
              <a:t> </a:t>
            </a:r>
          </a:p>
          <a:p>
            <a:pPr marL="0" indent="0">
              <a:buNone/>
            </a:pPr>
            <a:endParaRPr lang="en-IE" dirty="0"/>
          </a:p>
        </p:txBody>
      </p:sp>
      <p:pic>
        <p:nvPicPr>
          <p:cNvPr id="4" name="Picture 3"/>
          <p:cNvPicPr>
            <a:picLocks noChangeAspect="1"/>
          </p:cNvPicPr>
          <p:nvPr/>
        </p:nvPicPr>
        <p:blipFill>
          <a:blip r:embed="rId2"/>
          <a:stretch>
            <a:fillRect/>
          </a:stretch>
        </p:blipFill>
        <p:spPr>
          <a:xfrm>
            <a:off x="2311879" y="3753853"/>
            <a:ext cx="7712015" cy="2526177"/>
          </a:xfrm>
          <a:prstGeom prst="rect">
            <a:avLst/>
          </a:prstGeom>
        </p:spPr>
      </p:pic>
    </p:spTree>
    <p:extLst>
      <p:ext uri="{BB962C8B-B14F-4D97-AF65-F5344CB8AC3E}">
        <p14:creationId xmlns:p14="http://schemas.microsoft.com/office/powerpoint/2010/main" val="592425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Application for International Protection</a:t>
            </a:r>
          </a:p>
        </p:txBody>
      </p:sp>
      <p:sp>
        <p:nvSpPr>
          <p:cNvPr id="3" name="Content Placeholder 2"/>
          <p:cNvSpPr>
            <a:spLocks noGrp="1"/>
          </p:cNvSpPr>
          <p:nvPr>
            <p:ph idx="1"/>
          </p:nvPr>
        </p:nvSpPr>
        <p:spPr>
          <a:xfrm>
            <a:off x="457200" y="1417639"/>
            <a:ext cx="8229600" cy="4708525"/>
          </a:xfrm>
        </p:spPr>
        <p:txBody>
          <a:bodyPr>
            <a:normAutofit lnSpcReduction="10000"/>
          </a:bodyPr>
          <a:lstStyle/>
          <a:p>
            <a:pPr marL="0" indent="0">
              <a:buNone/>
            </a:pPr>
            <a:r>
              <a:rPr lang="en-GB" b="1" dirty="0"/>
              <a:t>Article 2(h) Qualification Directive </a:t>
            </a:r>
            <a:r>
              <a:rPr lang="en-GB" dirty="0"/>
              <a:t>(recast): “</a:t>
            </a:r>
            <a:r>
              <a:rPr lang="en-US" dirty="0"/>
              <a:t>[A] </a:t>
            </a:r>
            <a:r>
              <a:rPr lang="en-GB" dirty="0"/>
              <a:t>request</a:t>
            </a:r>
            <a:r>
              <a:rPr lang="en-US" dirty="0"/>
              <a:t> made </a:t>
            </a:r>
            <a:r>
              <a:rPr lang="en-GB" dirty="0"/>
              <a:t>by</a:t>
            </a:r>
            <a:r>
              <a:rPr lang="en-US" dirty="0"/>
              <a:t> a third-country national or a stateless person for protection from a Member State, who can be understood to seek </a:t>
            </a:r>
            <a:r>
              <a:rPr lang="en-US" b="1" i="1" dirty="0">
                <a:solidFill>
                  <a:srgbClr val="C00000"/>
                </a:solidFill>
              </a:rPr>
              <a:t>refugee status</a:t>
            </a:r>
            <a:r>
              <a:rPr lang="en-US" dirty="0"/>
              <a:t> </a:t>
            </a:r>
            <a:r>
              <a:rPr lang="en-US" u="sng" dirty="0"/>
              <a:t>or</a:t>
            </a:r>
            <a:r>
              <a:rPr lang="en-US" dirty="0"/>
              <a:t> </a:t>
            </a:r>
            <a:r>
              <a:rPr lang="en-US" b="1" i="1" dirty="0">
                <a:solidFill>
                  <a:srgbClr val="C00000"/>
                </a:solidFill>
              </a:rPr>
              <a:t>subsidiary protection status</a:t>
            </a:r>
            <a:r>
              <a:rPr lang="en-US" dirty="0"/>
              <a:t>, and who does not explicitly request another kind of protection, outside the scope of this Directive, that can be applied for separately”. </a:t>
            </a:r>
          </a:p>
          <a:p>
            <a:pPr marL="0" indent="0">
              <a:buNone/>
            </a:pPr>
            <a:endParaRPr lang="en-US" dirty="0"/>
          </a:p>
          <a:p>
            <a:pPr marL="0" indent="0">
              <a:buNone/>
            </a:pPr>
            <a:r>
              <a:rPr lang="en-US" b="1" dirty="0"/>
              <a:t>Article 3(1) Asylum Procedures Directive</a:t>
            </a:r>
            <a:r>
              <a:rPr lang="en-US" dirty="0"/>
              <a:t> (recast) defines the</a:t>
            </a:r>
            <a:r>
              <a:rPr lang="en-US" b="1" dirty="0"/>
              <a:t> territorial scope</a:t>
            </a:r>
            <a:r>
              <a:rPr lang="en-US" dirty="0"/>
              <a:t> of an application for international protection </a:t>
            </a:r>
            <a:r>
              <a:rPr lang="en-US" dirty="0">
                <a:sym typeface="Symbol" panose="05050102010706020507" pitchFamily="18" charset="2"/>
              </a:rPr>
              <a:t> </a:t>
            </a:r>
            <a:r>
              <a:rPr lang="en-US" dirty="0"/>
              <a:t>applications must be made </a:t>
            </a:r>
            <a:r>
              <a:rPr lang="en-US" b="1" i="1" dirty="0">
                <a:solidFill>
                  <a:srgbClr val="C00000"/>
                </a:solidFill>
              </a:rPr>
              <a:t>‘in </a:t>
            </a:r>
            <a:r>
              <a:rPr lang="en-GB" b="1" i="1" dirty="0">
                <a:solidFill>
                  <a:srgbClr val="C00000"/>
                </a:solidFill>
              </a:rPr>
              <a:t>the territory, including at the border, in the territorial waters or in the transit zones of the Member States’</a:t>
            </a:r>
            <a:endParaRPr lang="en-IE" b="1" i="1" dirty="0">
              <a:solidFill>
                <a:srgbClr val="C00000"/>
              </a:solidFill>
            </a:endParaRPr>
          </a:p>
        </p:txBody>
      </p:sp>
    </p:spTree>
    <p:extLst>
      <p:ext uri="{BB962C8B-B14F-4D97-AF65-F5344CB8AC3E}">
        <p14:creationId xmlns:p14="http://schemas.microsoft.com/office/powerpoint/2010/main" val="279283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Refugee Status –</a:t>
            </a:r>
            <a:r>
              <a:rPr lang="en-IE" dirty="0">
                <a:solidFill>
                  <a:srgbClr val="C00000"/>
                </a:solidFill>
                <a:effectLst>
                  <a:outerShdw blurRad="38100" dist="38100" dir="2700000" algn="tl">
                    <a:srgbClr val="000000">
                      <a:alpha val="43137"/>
                    </a:srgbClr>
                  </a:outerShdw>
                </a:effectLst>
              </a:rPr>
              <a:t> Definition </a:t>
            </a:r>
            <a:endParaRPr lang="en-IE" dirty="0">
              <a:solidFill>
                <a:srgbClr val="C0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b="1" dirty="0"/>
              <a:t>Article 2(d) QD (recast)</a:t>
            </a:r>
            <a:r>
              <a:rPr lang="en-GB" dirty="0"/>
              <a:t> defines the term ‘refugee’ as follows: </a:t>
            </a:r>
          </a:p>
          <a:p>
            <a:pPr marL="0" indent="0">
              <a:buNone/>
            </a:pPr>
            <a:endParaRPr lang="en-GB" dirty="0"/>
          </a:p>
          <a:p>
            <a:pPr marL="0" indent="0">
              <a:buNone/>
            </a:pPr>
            <a:r>
              <a:rPr lang="en-GB" dirty="0"/>
              <a:t>‘[…] a </a:t>
            </a:r>
            <a:r>
              <a:rPr lang="en-GB" b="1" i="1" dirty="0">
                <a:solidFill>
                  <a:srgbClr val="C00000"/>
                </a:solidFill>
              </a:rPr>
              <a:t>third-country national</a:t>
            </a:r>
            <a:r>
              <a:rPr lang="en-GB" dirty="0">
                <a:solidFill>
                  <a:srgbClr val="C00000"/>
                </a:solidFill>
              </a:rPr>
              <a:t> </a:t>
            </a:r>
            <a:r>
              <a:rPr lang="en-GB" dirty="0"/>
              <a:t>who, owing to a </a:t>
            </a:r>
            <a:r>
              <a:rPr lang="en-GB" b="1" i="1" dirty="0">
                <a:solidFill>
                  <a:srgbClr val="C00000"/>
                </a:solidFill>
              </a:rPr>
              <a:t>well-founded fear</a:t>
            </a:r>
            <a:r>
              <a:rPr lang="en-GB" dirty="0">
                <a:solidFill>
                  <a:srgbClr val="C00000"/>
                </a:solidFill>
              </a:rPr>
              <a:t> </a:t>
            </a:r>
            <a:r>
              <a:rPr lang="en-GB" dirty="0"/>
              <a:t>of being </a:t>
            </a:r>
            <a:r>
              <a:rPr lang="en-GB" b="1" i="1" dirty="0">
                <a:solidFill>
                  <a:srgbClr val="C00000"/>
                </a:solidFill>
              </a:rPr>
              <a:t>persecuted</a:t>
            </a:r>
            <a:r>
              <a:rPr lang="en-GB" dirty="0">
                <a:solidFill>
                  <a:srgbClr val="C00000"/>
                </a:solidFill>
              </a:rPr>
              <a:t> </a:t>
            </a:r>
            <a:r>
              <a:rPr lang="en-GB" dirty="0"/>
              <a:t>for reasons of </a:t>
            </a:r>
            <a:r>
              <a:rPr lang="en-GB" b="1" i="1" dirty="0">
                <a:solidFill>
                  <a:srgbClr val="C00000"/>
                </a:solidFill>
              </a:rPr>
              <a:t>race, religion, nationality, political opinion or membership of a particular social group</a:t>
            </a:r>
            <a:r>
              <a:rPr lang="en-GB" dirty="0"/>
              <a:t>, is </a:t>
            </a:r>
            <a:r>
              <a:rPr lang="en-GB" b="1" i="1" dirty="0">
                <a:solidFill>
                  <a:srgbClr val="C00000"/>
                </a:solidFill>
              </a:rPr>
              <a:t>outside the country of nationality</a:t>
            </a:r>
            <a:r>
              <a:rPr lang="en-GB" dirty="0"/>
              <a:t> and is </a:t>
            </a:r>
            <a:r>
              <a:rPr lang="en-GB" b="1" i="1" dirty="0">
                <a:solidFill>
                  <a:srgbClr val="C00000"/>
                </a:solidFill>
              </a:rPr>
              <a:t>unable or, owing to such fear, is unwilling to avail himself or herself of the protection of that country</a:t>
            </a:r>
            <a:r>
              <a:rPr lang="en-GB" dirty="0"/>
              <a:t>, </a:t>
            </a:r>
            <a:r>
              <a:rPr lang="en-GB" u="sng" dirty="0"/>
              <a:t>or</a:t>
            </a:r>
            <a:r>
              <a:rPr lang="en-GB" dirty="0"/>
              <a:t> a </a:t>
            </a:r>
            <a:r>
              <a:rPr lang="en-GB" b="1" i="1" dirty="0">
                <a:solidFill>
                  <a:srgbClr val="0070C0"/>
                </a:solidFill>
              </a:rPr>
              <a:t>stateless person</a:t>
            </a:r>
            <a:r>
              <a:rPr lang="en-GB" i="1" dirty="0"/>
              <a:t>, </a:t>
            </a:r>
            <a:r>
              <a:rPr lang="en-GB" dirty="0"/>
              <a:t>who</a:t>
            </a:r>
            <a:r>
              <a:rPr lang="en-GB" i="1" dirty="0"/>
              <a:t>, </a:t>
            </a:r>
            <a:r>
              <a:rPr lang="en-GB" dirty="0"/>
              <a:t>being </a:t>
            </a:r>
            <a:r>
              <a:rPr lang="en-GB" b="1" i="1" dirty="0">
                <a:solidFill>
                  <a:srgbClr val="0070C0"/>
                </a:solidFill>
              </a:rPr>
              <a:t>outside of the country of former habitual residence</a:t>
            </a:r>
            <a:r>
              <a:rPr lang="en-GB" dirty="0"/>
              <a:t> for the </a:t>
            </a:r>
            <a:r>
              <a:rPr lang="en-GB" b="1" i="1" dirty="0">
                <a:solidFill>
                  <a:srgbClr val="0070C0"/>
                </a:solidFill>
              </a:rPr>
              <a:t>same reasons</a:t>
            </a:r>
            <a:r>
              <a:rPr lang="en-GB" dirty="0"/>
              <a:t> as mentioned above, is </a:t>
            </a:r>
            <a:r>
              <a:rPr lang="en-GB" b="1" i="1" dirty="0">
                <a:solidFill>
                  <a:srgbClr val="0070C0"/>
                </a:solidFill>
              </a:rPr>
              <a:t>unable or, owing to such fear, unwilling to return to it</a:t>
            </a:r>
            <a:r>
              <a:rPr lang="en-GB" dirty="0"/>
              <a:t>, and </a:t>
            </a:r>
            <a:r>
              <a:rPr lang="en-GB" u="sng" dirty="0"/>
              <a:t>to whom Article 12 does not apply</a:t>
            </a:r>
            <a:r>
              <a:rPr lang="en-GB" dirty="0"/>
              <a:t>’.</a:t>
            </a:r>
            <a:endParaRPr lang="en-IE" dirty="0"/>
          </a:p>
          <a:p>
            <a:pPr marL="0" indent="0">
              <a:buNone/>
            </a:pPr>
            <a:endParaRPr lang="en-GB" dirty="0"/>
          </a:p>
          <a:p>
            <a:pPr marL="0" indent="0">
              <a:buNone/>
            </a:pPr>
            <a:r>
              <a:rPr lang="en-GB" dirty="0">
                <a:sym typeface="Symbol" panose="05050102010706020507" pitchFamily="18" charset="2"/>
              </a:rPr>
              <a:t> see term ‘r</a:t>
            </a:r>
            <a:r>
              <a:rPr lang="en-GB" dirty="0"/>
              <a:t>efugee’ in Article 1A(2) of the Refugee Convention</a:t>
            </a:r>
            <a:endParaRPr lang="en-IE" dirty="0"/>
          </a:p>
        </p:txBody>
      </p:sp>
    </p:spTree>
    <p:extLst>
      <p:ext uri="{BB962C8B-B14F-4D97-AF65-F5344CB8AC3E}">
        <p14:creationId xmlns:p14="http://schemas.microsoft.com/office/powerpoint/2010/main" val="3384975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07186"/>
          </a:xfrm>
        </p:spPr>
        <p:txBody>
          <a:bodyPr/>
          <a:lstStyle/>
          <a:p>
            <a:r>
              <a:rPr lang="en-GB" dirty="0"/>
              <a:t>Article 2(d) – </a:t>
            </a:r>
            <a:r>
              <a:rPr lang="en-GB" dirty="0">
                <a:solidFill>
                  <a:srgbClr val="C00000"/>
                </a:solidFill>
                <a:effectLst>
                  <a:outerShdw blurRad="38100" dist="38100" dir="2700000" algn="tl">
                    <a:srgbClr val="000000">
                      <a:alpha val="43137"/>
                    </a:srgbClr>
                  </a:outerShdw>
                </a:effectLst>
              </a:rPr>
              <a:t>Well-Founded Fear</a:t>
            </a:r>
            <a:endParaRPr lang="en-IE"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36373"/>
            <a:ext cx="8229600" cy="5228822"/>
          </a:xfrm>
        </p:spPr>
        <p:txBody>
          <a:bodyPr>
            <a:normAutofit lnSpcReduction="10000"/>
          </a:bodyPr>
          <a:lstStyle/>
          <a:p>
            <a:pPr>
              <a:buNone/>
            </a:pPr>
            <a:r>
              <a:rPr lang="de-DE" b="1" i="1" dirty="0"/>
              <a:t>Bundesrepublik Deutschland </a:t>
            </a:r>
            <a:r>
              <a:rPr lang="de-DE" i="1" dirty="0"/>
              <a:t>v </a:t>
            </a:r>
            <a:r>
              <a:rPr lang="de-DE" b="1" i="1" dirty="0"/>
              <a:t>Y</a:t>
            </a:r>
            <a:r>
              <a:rPr lang="de-DE" b="1" dirty="0"/>
              <a:t> </a:t>
            </a:r>
            <a:r>
              <a:rPr lang="de-DE" dirty="0"/>
              <a:t>(C‑71/11), </a:t>
            </a:r>
            <a:r>
              <a:rPr lang="de-DE" b="1" i="1" dirty="0"/>
              <a:t>Z</a:t>
            </a:r>
            <a:r>
              <a:rPr lang="de-DE" b="1" dirty="0"/>
              <a:t> </a:t>
            </a:r>
            <a:r>
              <a:rPr lang="de-DE" dirty="0"/>
              <a:t>(C‑99/11):</a:t>
            </a:r>
            <a:endParaRPr lang="en-IE" dirty="0">
              <a:sym typeface="Symbol"/>
            </a:endParaRPr>
          </a:p>
          <a:p>
            <a:pPr>
              <a:buFont typeface="Symbol"/>
              <a:buChar char="Þ"/>
            </a:pPr>
            <a:r>
              <a:rPr lang="en-IE" dirty="0">
                <a:sym typeface="Symbol"/>
              </a:rPr>
              <a:t>(...)</a:t>
            </a:r>
            <a:r>
              <a:rPr lang="en-IE" dirty="0"/>
              <a:t>, when assessing whether, in accordance with Article 2(c) (...), an applicant has a well‑founded fear of being persecuted, the </a:t>
            </a:r>
            <a:r>
              <a:rPr lang="en-IE" b="1" i="1" dirty="0">
                <a:solidFill>
                  <a:srgbClr val="C00000"/>
                </a:solidFill>
              </a:rPr>
              <a:t>competent authorities are required to ascertain whether or not the circumstances established constitute such a threat that the person concerned may reasonably fear</a:t>
            </a:r>
            <a:r>
              <a:rPr lang="en-IE" dirty="0"/>
              <a:t>, in the light of his individual situation, </a:t>
            </a:r>
            <a:r>
              <a:rPr lang="en-IE" b="1" i="1" dirty="0">
                <a:solidFill>
                  <a:srgbClr val="C00000"/>
                </a:solidFill>
              </a:rPr>
              <a:t>that he will in fact be subject to acts of persecution</a:t>
            </a:r>
            <a:r>
              <a:rPr lang="en-IE" dirty="0"/>
              <a:t> </a:t>
            </a:r>
            <a:r>
              <a:rPr lang="en-IE" sz="2000" dirty="0"/>
              <a:t>(</a:t>
            </a:r>
            <a:r>
              <a:rPr lang="en-IE" sz="2000" dirty="0" err="1"/>
              <a:t>para</a:t>
            </a:r>
            <a:r>
              <a:rPr lang="en-IE" sz="2000" dirty="0"/>
              <a:t>. 76);</a:t>
            </a:r>
          </a:p>
          <a:p>
            <a:pPr>
              <a:buFont typeface="Symbol"/>
              <a:buChar char="Þ"/>
            </a:pPr>
            <a:r>
              <a:rPr lang="en-IE" dirty="0"/>
              <a:t>That assessment of the extent of the risk, which must, in all cases, be carried out with vigilance and care (</a:t>
            </a:r>
            <a:r>
              <a:rPr lang="en-IE" i="1" dirty="0" err="1"/>
              <a:t>Salahadin</a:t>
            </a:r>
            <a:r>
              <a:rPr lang="en-IE" i="1" dirty="0"/>
              <a:t> Abdulla and Others</a:t>
            </a:r>
            <a:r>
              <a:rPr lang="en-IE" dirty="0"/>
              <a:t>, paragraph 90), will be based solely on a </a:t>
            </a:r>
            <a:r>
              <a:rPr lang="en-IE" b="1" i="1" dirty="0">
                <a:solidFill>
                  <a:srgbClr val="C00000"/>
                </a:solidFill>
              </a:rPr>
              <a:t>specific evaluation of the facts and circumstances</a:t>
            </a:r>
            <a:r>
              <a:rPr lang="en-IE" dirty="0"/>
              <a:t>, in accordance with the rules laid down in particular by Article 4 of the Directive </a:t>
            </a:r>
            <a:r>
              <a:rPr lang="en-IE" sz="2000" dirty="0"/>
              <a:t>(</a:t>
            </a:r>
            <a:r>
              <a:rPr lang="en-IE" sz="2000" dirty="0" err="1"/>
              <a:t>para</a:t>
            </a:r>
            <a:r>
              <a:rPr lang="en-IE" sz="2000" dirty="0"/>
              <a:t>. 77).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57947"/>
          </a:xfrm>
        </p:spPr>
        <p:txBody>
          <a:bodyPr/>
          <a:lstStyle/>
          <a:p>
            <a:r>
              <a:rPr lang="en-GB" dirty="0"/>
              <a:t>Article 2(d) – </a:t>
            </a:r>
            <a:r>
              <a:rPr lang="en-GB" dirty="0">
                <a:solidFill>
                  <a:srgbClr val="C00000"/>
                </a:solidFill>
                <a:effectLst>
                  <a:outerShdw blurRad="38100" dist="38100" dir="2700000" algn="tl">
                    <a:srgbClr val="000000">
                      <a:alpha val="43137"/>
                    </a:srgbClr>
                  </a:outerShdw>
                </a:effectLst>
              </a:rPr>
              <a:t>Well-Founded Fear </a:t>
            </a:r>
            <a:r>
              <a:rPr lang="en-GB" b="0" i="1" dirty="0"/>
              <a:t>(Contd.)</a:t>
            </a:r>
            <a:endParaRPr lang="en-IE" b="0" i="1" dirty="0"/>
          </a:p>
        </p:txBody>
      </p:sp>
      <p:sp>
        <p:nvSpPr>
          <p:cNvPr id="3" name="Content Placeholder 2"/>
          <p:cNvSpPr>
            <a:spLocks noGrp="1"/>
          </p:cNvSpPr>
          <p:nvPr>
            <p:ph idx="1"/>
          </p:nvPr>
        </p:nvSpPr>
        <p:spPr>
          <a:xfrm>
            <a:off x="457200" y="1700011"/>
            <a:ext cx="8229600" cy="4765184"/>
          </a:xfrm>
        </p:spPr>
        <p:txBody>
          <a:bodyPr>
            <a:normAutofit/>
          </a:bodyPr>
          <a:lstStyle/>
          <a:p>
            <a:pPr>
              <a:buNone/>
            </a:pPr>
            <a:r>
              <a:rPr lang="de-DE" b="1" i="1" dirty="0"/>
              <a:t>Bundesrepublik Deutschland </a:t>
            </a:r>
            <a:r>
              <a:rPr lang="de-DE" i="1" dirty="0"/>
              <a:t>v </a:t>
            </a:r>
            <a:r>
              <a:rPr lang="de-DE" b="1" i="1" dirty="0"/>
              <a:t>Y</a:t>
            </a:r>
            <a:r>
              <a:rPr lang="de-DE" b="1" dirty="0"/>
              <a:t> </a:t>
            </a:r>
            <a:r>
              <a:rPr lang="de-DE" dirty="0"/>
              <a:t>(C‑71/11), </a:t>
            </a:r>
            <a:r>
              <a:rPr lang="de-DE" b="1" i="1" dirty="0"/>
              <a:t>Z</a:t>
            </a:r>
            <a:r>
              <a:rPr lang="de-DE" b="1" dirty="0"/>
              <a:t> </a:t>
            </a:r>
            <a:r>
              <a:rPr lang="de-DE" dirty="0"/>
              <a:t>(C‑99/11):</a:t>
            </a:r>
          </a:p>
          <a:p>
            <a:pPr>
              <a:buNone/>
            </a:pPr>
            <a:endParaRPr lang="de-DE" dirty="0">
              <a:sym typeface="Symbol"/>
            </a:endParaRPr>
          </a:p>
          <a:p>
            <a:pPr>
              <a:buFont typeface="Symbol"/>
              <a:buChar char="Þ"/>
            </a:pPr>
            <a:r>
              <a:rPr lang="en-IE" dirty="0"/>
              <a:t>(...), where it is established that, upon his return to his country of origin, the person concerned will follow a religious practice which will expose him to a real risk of persecution, he should be granted refugee status, (...). The fact that he could avoid that risk by abstaining from certain religious practices is, in principle, irrelevant (</a:t>
            </a:r>
            <a:r>
              <a:rPr lang="en-IE" dirty="0" err="1"/>
              <a:t>para</a:t>
            </a:r>
            <a:r>
              <a:rPr lang="en-IE" dirty="0"/>
              <a:t>. 79)</a:t>
            </a:r>
          </a:p>
          <a:p>
            <a:pPr>
              <a:buNone/>
            </a:pPr>
            <a:endParaRPr lang="en-IE" dirty="0"/>
          </a:p>
          <a:p>
            <a:pPr>
              <a:buNone/>
            </a:pPr>
            <a:endParaRPr lang="en-IE" dirty="0">
              <a:sym typeface="Symbo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902" y="1384233"/>
            <a:ext cx="7081787" cy="4049830"/>
          </a:xfrm>
          <a:prstGeom prst="rect">
            <a:avLst/>
          </a:prstGeom>
        </p:spPr>
      </p:pic>
    </p:spTree>
    <p:extLst>
      <p:ext uri="{BB962C8B-B14F-4D97-AF65-F5344CB8AC3E}">
        <p14:creationId xmlns:p14="http://schemas.microsoft.com/office/powerpoint/2010/main" val="3429179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4460"/>
          </a:xfrm>
        </p:spPr>
        <p:txBody>
          <a:bodyPr/>
          <a:lstStyle/>
          <a:p>
            <a:r>
              <a:rPr lang="en-IE" dirty="0"/>
              <a:t>The Standard of Proof</a:t>
            </a:r>
          </a:p>
        </p:txBody>
      </p:sp>
      <p:sp>
        <p:nvSpPr>
          <p:cNvPr id="3" name="Content Placeholder 2"/>
          <p:cNvSpPr>
            <a:spLocks noGrp="1"/>
          </p:cNvSpPr>
          <p:nvPr>
            <p:ph idx="1"/>
          </p:nvPr>
        </p:nvSpPr>
        <p:spPr>
          <a:xfrm>
            <a:off x="457200" y="1313645"/>
            <a:ext cx="8229600" cy="4812519"/>
          </a:xfrm>
        </p:spPr>
        <p:txBody>
          <a:bodyPr>
            <a:normAutofit lnSpcReduction="10000"/>
          </a:bodyPr>
          <a:lstStyle/>
          <a:p>
            <a:pPr>
              <a:buFont typeface="Symbol"/>
              <a:buChar char="Þ"/>
            </a:pPr>
            <a:r>
              <a:rPr lang="en-GB" b="1" i="1" dirty="0">
                <a:solidFill>
                  <a:srgbClr val="C00000"/>
                </a:solidFill>
              </a:rPr>
              <a:t>‘reasonable fear’</a:t>
            </a:r>
            <a:r>
              <a:rPr lang="en-GB" sz="2000" dirty="0"/>
              <a:t> </a:t>
            </a:r>
          </a:p>
          <a:p>
            <a:pPr>
              <a:buNone/>
            </a:pPr>
            <a:r>
              <a:rPr lang="en-GB" sz="2000" dirty="0"/>
              <a:t>	(CJEU, </a:t>
            </a:r>
            <a:r>
              <a:rPr lang="de-DE" sz="2000" b="1" i="1" dirty="0"/>
              <a:t>Bundesrepublik Deutschland </a:t>
            </a:r>
            <a:r>
              <a:rPr lang="de-DE" sz="2000" i="1" dirty="0"/>
              <a:t>v </a:t>
            </a:r>
            <a:r>
              <a:rPr lang="de-DE" sz="2000" b="1" i="1" dirty="0"/>
              <a:t>Y</a:t>
            </a:r>
            <a:r>
              <a:rPr lang="de-DE" sz="2000" b="1" dirty="0"/>
              <a:t> </a:t>
            </a:r>
            <a:r>
              <a:rPr lang="de-DE" sz="2000" dirty="0"/>
              <a:t>(C‑71/11), </a:t>
            </a:r>
            <a:r>
              <a:rPr lang="de-DE" sz="2000" b="1" i="1" dirty="0"/>
              <a:t>Z</a:t>
            </a:r>
            <a:r>
              <a:rPr lang="de-DE" sz="2000" b="1" dirty="0"/>
              <a:t> </a:t>
            </a:r>
            <a:r>
              <a:rPr lang="de-DE" sz="2000" dirty="0"/>
              <a:t>(C‑99/11), para. 76)</a:t>
            </a:r>
          </a:p>
          <a:p>
            <a:pPr>
              <a:buFont typeface="Symbol"/>
              <a:buChar char="Þ"/>
            </a:pPr>
            <a:r>
              <a:rPr lang="en-IE" dirty="0"/>
              <a:t>The determination of whether an applicant’s ‘fear’ – in the sense of forward-looking expectation of risk – is, or is not, ‘well-founded’ is (...) purely evidentiary in nature. It requires the state party assessing refugee status to determine whether there is a significant risk that the applicant may be persecuted. While the mere chance or remote possibility of being persecuted is insufficient to establish a well-founded fear, </a:t>
            </a:r>
            <a:r>
              <a:rPr lang="en-IE" b="1" i="1" dirty="0"/>
              <a:t>the applicant need not show that there is a clear probability that he or she will be persecuted</a:t>
            </a:r>
            <a:r>
              <a:rPr lang="en-IE" dirty="0"/>
              <a:t>.</a:t>
            </a:r>
          </a:p>
          <a:p>
            <a:pPr>
              <a:buNone/>
            </a:pPr>
            <a:r>
              <a:rPr lang="en-IE" sz="2000" dirty="0"/>
              <a:t>	(The Michigan Guidelines on Well-Founded Fear, </a:t>
            </a:r>
            <a:r>
              <a:rPr lang="en-IE" sz="2000" dirty="0" err="1"/>
              <a:t>para</a:t>
            </a:r>
            <a:r>
              <a:rPr lang="en-IE" sz="2000" dirty="0"/>
              <a:t>. 6)</a:t>
            </a:r>
            <a:endParaRPr lang="de-DE" sz="2000" dirty="0"/>
          </a:p>
          <a:p>
            <a:pPr>
              <a:buFont typeface="Symbol"/>
              <a:buChar char="Þ"/>
            </a:pPr>
            <a:endParaRPr lang="en-IE" dirty="0">
              <a:sym typeface="Symbol"/>
            </a:endParaRPr>
          </a:p>
          <a:p>
            <a:endParaRPr lang="en-IE"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Significance of Past Persecution</a:t>
            </a:r>
          </a:p>
        </p:txBody>
      </p:sp>
      <p:sp>
        <p:nvSpPr>
          <p:cNvPr id="3" name="Content Placeholder 2"/>
          <p:cNvSpPr>
            <a:spLocks noGrp="1"/>
          </p:cNvSpPr>
          <p:nvPr>
            <p:ph idx="1"/>
          </p:nvPr>
        </p:nvSpPr>
        <p:spPr/>
        <p:txBody>
          <a:bodyPr/>
          <a:lstStyle/>
          <a:p>
            <a:pPr>
              <a:buFont typeface="Symbol"/>
              <a:buChar char="Þ"/>
            </a:pPr>
            <a:r>
              <a:rPr lang="en-IE" dirty="0"/>
              <a:t>Article 4(4) of the Qualification Directive (recast) sets out that:</a:t>
            </a:r>
          </a:p>
          <a:p>
            <a:pPr>
              <a:buNone/>
            </a:pPr>
            <a:endParaRPr lang="en-IE" dirty="0"/>
          </a:p>
          <a:p>
            <a:pPr>
              <a:buNone/>
            </a:pPr>
            <a:r>
              <a:rPr lang="en-IE" dirty="0"/>
              <a:t>	“The fact that an applicant has already been subject to persecution or serious harm, or to direct threats of such persecution or such harm, is </a:t>
            </a:r>
            <a:r>
              <a:rPr lang="en-IE" b="1" i="1" dirty="0">
                <a:solidFill>
                  <a:srgbClr val="C00000"/>
                </a:solidFill>
              </a:rPr>
              <a:t>a serious indication of the applicant’s well-founded fear of persecution </a:t>
            </a:r>
            <a:r>
              <a:rPr lang="en-IE" dirty="0"/>
              <a:t>or real risk of suffering serious harm, </a:t>
            </a:r>
            <a:r>
              <a:rPr lang="en-IE" u="sng" dirty="0"/>
              <a:t>unless</a:t>
            </a:r>
            <a:r>
              <a:rPr lang="en-IE" dirty="0"/>
              <a:t> </a:t>
            </a:r>
            <a:r>
              <a:rPr lang="en-IE" b="1" i="1" dirty="0"/>
              <a:t>there are good reasons to consider that such persecution or serious harm will not be repeated</a:t>
            </a:r>
            <a:r>
              <a:rPr lang="en-IE" dirty="0"/>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1877"/>
            <a:ext cx="8229600" cy="947222"/>
          </a:xfrm>
        </p:spPr>
        <p:txBody>
          <a:bodyPr/>
          <a:lstStyle/>
          <a:p>
            <a:r>
              <a:rPr lang="en-IE" dirty="0"/>
              <a:t>International protection needs arising </a:t>
            </a:r>
            <a:r>
              <a:rPr lang="en-IE" i="1" dirty="0" err="1">
                <a:solidFill>
                  <a:srgbClr val="C00000"/>
                </a:solidFill>
                <a:effectLst>
                  <a:outerShdw blurRad="38100" dist="38100" dir="2700000" algn="tl">
                    <a:srgbClr val="000000">
                      <a:alpha val="43137"/>
                    </a:srgbClr>
                  </a:outerShdw>
                </a:effectLst>
              </a:rPr>
              <a:t>sur</a:t>
            </a:r>
            <a:r>
              <a:rPr lang="en-IE" i="1" dirty="0">
                <a:solidFill>
                  <a:srgbClr val="C00000"/>
                </a:solidFill>
                <a:effectLst>
                  <a:outerShdw blurRad="38100" dist="38100" dir="2700000" algn="tl">
                    <a:srgbClr val="000000">
                      <a:alpha val="43137"/>
                    </a:srgbClr>
                  </a:outerShdw>
                </a:effectLst>
              </a:rPr>
              <a:t> place</a:t>
            </a:r>
          </a:p>
        </p:txBody>
      </p:sp>
      <p:graphicFrame>
        <p:nvGraphicFramePr>
          <p:cNvPr id="5" name="Content Placeholder 4"/>
          <p:cNvGraphicFramePr>
            <a:graphicFrameLocks noGrp="1"/>
          </p:cNvGraphicFramePr>
          <p:nvPr>
            <p:ph idx="1"/>
          </p:nvPr>
        </p:nvGraphicFramePr>
        <p:xfrm>
          <a:off x="296215" y="1184855"/>
          <a:ext cx="8551572" cy="5344734"/>
        </p:xfrm>
        <a:graphic>
          <a:graphicData uri="http://schemas.openxmlformats.org/drawingml/2006/table">
            <a:tbl>
              <a:tblPr firstRow="1" bandRow="1">
                <a:tableStyleId>{5C22544A-7EE6-4342-B048-85BDC9FD1C3A}</a:tableStyleId>
              </a:tblPr>
              <a:tblGrid>
                <a:gridCol w="4262907">
                  <a:extLst>
                    <a:ext uri="{9D8B030D-6E8A-4147-A177-3AD203B41FA5}">
                      <a16:colId xmlns:a16="http://schemas.microsoft.com/office/drawing/2014/main" val="20000"/>
                    </a:ext>
                  </a:extLst>
                </a:gridCol>
                <a:gridCol w="2073499">
                  <a:extLst>
                    <a:ext uri="{9D8B030D-6E8A-4147-A177-3AD203B41FA5}">
                      <a16:colId xmlns:a16="http://schemas.microsoft.com/office/drawing/2014/main" val="20001"/>
                    </a:ext>
                  </a:extLst>
                </a:gridCol>
                <a:gridCol w="2215166">
                  <a:extLst>
                    <a:ext uri="{9D8B030D-6E8A-4147-A177-3AD203B41FA5}">
                      <a16:colId xmlns:a16="http://schemas.microsoft.com/office/drawing/2014/main" val="20002"/>
                    </a:ext>
                  </a:extLst>
                </a:gridCol>
              </a:tblGrid>
              <a:tr h="292632">
                <a:tc>
                  <a:txBody>
                    <a:bodyPr/>
                    <a:lstStyle/>
                    <a:p>
                      <a:pPr algn="ctr">
                        <a:lnSpc>
                          <a:spcPct val="115000"/>
                        </a:lnSpc>
                        <a:spcAft>
                          <a:spcPts val="0"/>
                        </a:spcAft>
                      </a:pPr>
                      <a:r>
                        <a:rPr lang="en-GB" sz="1400" b="1" dirty="0">
                          <a:latin typeface="Calibri"/>
                          <a:ea typeface="Calibri"/>
                          <a:cs typeface="Times New Roman"/>
                        </a:rPr>
                        <a:t>Article 5</a:t>
                      </a:r>
                      <a:endParaRPr lang="en-IE" sz="1400" dirty="0">
                        <a:latin typeface="Calibri"/>
                        <a:ea typeface="Calibri"/>
                        <a:cs typeface="Times New Roman"/>
                      </a:endParaRPr>
                    </a:p>
                  </a:txBody>
                  <a:tcPr marL="68580" marR="68580" marT="0" marB="0" anchor="ctr"/>
                </a:tc>
                <a:tc>
                  <a:txBody>
                    <a:bodyPr/>
                    <a:lstStyle/>
                    <a:p>
                      <a:pPr algn="ctr">
                        <a:lnSpc>
                          <a:spcPct val="115000"/>
                        </a:lnSpc>
                        <a:spcAft>
                          <a:spcPts val="0"/>
                        </a:spcAft>
                      </a:pPr>
                      <a:r>
                        <a:rPr lang="en-GB" sz="1400" b="1" dirty="0">
                          <a:latin typeface="Calibri"/>
                          <a:ea typeface="Calibri"/>
                          <a:cs typeface="Times New Roman"/>
                        </a:rPr>
                        <a:t>Nature of the provision</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b="1" dirty="0">
                          <a:latin typeface="Calibri"/>
                          <a:ea typeface="Calibri"/>
                          <a:cs typeface="Times New Roman"/>
                        </a:rPr>
                        <a:t>Personal scope </a:t>
                      </a:r>
                      <a:endParaRPr lang="en-IE" sz="1400"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1093301">
                <a:tc>
                  <a:txBody>
                    <a:bodyPr/>
                    <a:lstStyle/>
                    <a:p>
                      <a:pPr algn="just">
                        <a:lnSpc>
                          <a:spcPct val="115000"/>
                        </a:lnSpc>
                        <a:spcAft>
                          <a:spcPts val="0"/>
                        </a:spcAft>
                      </a:pPr>
                      <a:r>
                        <a:rPr lang="en-GB" sz="1400" dirty="0">
                          <a:latin typeface="Calibri"/>
                          <a:ea typeface="Times New Roman"/>
                          <a:cs typeface="Times New Roman"/>
                        </a:rPr>
                        <a:t>‘1. A well-founded fear of being persecuted or a real risk of suffering serious harm may be based on </a:t>
                      </a:r>
                      <a:r>
                        <a:rPr lang="en-GB" sz="1400" b="1" dirty="0">
                          <a:latin typeface="Calibri"/>
                          <a:ea typeface="Times New Roman"/>
                          <a:cs typeface="Times New Roman"/>
                        </a:rPr>
                        <a:t>events which have taken place since the applicant left the country of origin</a:t>
                      </a:r>
                      <a:r>
                        <a:rPr lang="en-GB" sz="1400" dirty="0">
                          <a:latin typeface="Calibri"/>
                          <a:ea typeface="Times New Roman"/>
                          <a:cs typeface="Times New Roman"/>
                        </a:rPr>
                        <a:t>.’</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latin typeface="Calibri"/>
                          <a:ea typeface="Calibri"/>
                          <a:cs typeface="Times New Roman"/>
                        </a:rPr>
                        <a:t>Mandatory</a:t>
                      </a:r>
                      <a:endParaRPr lang="en-IE" sz="1400" dirty="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 and </a:t>
                      </a:r>
                      <a:endParaRPr lang="en-IE" sz="1400" dirty="0">
                        <a:latin typeface="Calibri"/>
                        <a:ea typeface="Times New Roman"/>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subsidiary protection.</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1"/>
                  </a:ext>
                </a:extLst>
              </a:tr>
              <a:tr h="2033301">
                <a:tc>
                  <a:txBody>
                    <a:bodyPr/>
                    <a:lstStyle/>
                    <a:p>
                      <a:pPr algn="just">
                        <a:lnSpc>
                          <a:spcPct val="115000"/>
                        </a:lnSpc>
                        <a:spcAft>
                          <a:spcPts val="0"/>
                        </a:spcAft>
                      </a:pPr>
                      <a:r>
                        <a:rPr lang="en-GB" sz="1400" dirty="0">
                          <a:latin typeface="Calibri"/>
                          <a:ea typeface="Times New Roman"/>
                          <a:cs typeface="Times New Roman"/>
                        </a:rPr>
                        <a:t>‘2. A well-founded fear of being persecuted or a real risk of suffering serious harm may be based on </a:t>
                      </a:r>
                      <a:r>
                        <a:rPr lang="en-GB" sz="1400" b="1" dirty="0">
                          <a:latin typeface="Calibri"/>
                          <a:ea typeface="Times New Roman"/>
                          <a:cs typeface="Times New Roman"/>
                        </a:rPr>
                        <a:t>activities which the applicant has engaged in since he or she left the country of origin</a:t>
                      </a:r>
                      <a:r>
                        <a:rPr lang="en-GB" sz="1400" dirty="0">
                          <a:latin typeface="Calibri"/>
                          <a:ea typeface="Times New Roman"/>
                          <a:cs typeface="Times New Roman"/>
                        </a:rPr>
                        <a:t>, </a:t>
                      </a:r>
                      <a:r>
                        <a:rPr lang="en-GB" sz="1400" u="sng" dirty="0">
                          <a:latin typeface="Calibri"/>
                          <a:ea typeface="Times New Roman"/>
                          <a:cs typeface="Times New Roman"/>
                        </a:rPr>
                        <a:t>in particular where it is established that</a:t>
                      </a:r>
                      <a:r>
                        <a:rPr lang="en-GB" sz="1400" dirty="0">
                          <a:latin typeface="Calibri"/>
                          <a:ea typeface="Times New Roman"/>
                          <a:cs typeface="Times New Roman"/>
                        </a:rPr>
                        <a:t> the </a:t>
                      </a:r>
                      <a:r>
                        <a:rPr lang="en-GB" sz="1400" b="1" dirty="0">
                          <a:latin typeface="Calibri"/>
                          <a:ea typeface="Times New Roman"/>
                          <a:cs typeface="Times New Roman"/>
                        </a:rPr>
                        <a:t>activities relied upon constitute the expression and continuation of convictions or orientations held in the country of origin</a:t>
                      </a:r>
                      <a:r>
                        <a:rPr lang="en-GB" sz="1400" dirty="0">
                          <a:latin typeface="Calibri"/>
                          <a:ea typeface="Times New Roman"/>
                          <a:cs typeface="Times New Roman"/>
                        </a:rPr>
                        <a:t>.’</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a:latin typeface="Calibri"/>
                          <a:ea typeface="Calibri"/>
                          <a:cs typeface="Times New Roman"/>
                        </a:rPr>
                        <a:t>Mandatory</a:t>
                      </a:r>
                      <a:endParaRPr lang="en-IE" sz="140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 and</a:t>
                      </a:r>
                      <a:endParaRPr lang="en-IE" sz="1400" dirty="0">
                        <a:latin typeface="Calibri"/>
                        <a:ea typeface="Times New Roman"/>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subsidiary protection.</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2"/>
                  </a:ext>
                </a:extLst>
              </a:tr>
              <a:tr h="1925500">
                <a:tc>
                  <a:txBody>
                    <a:bodyPr/>
                    <a:lstStyle/>
                    <a:p>
                      <a:pPr algn="just">
                        <a:lnSpc>
                          <a:spcPct val="115000"/>
                        </a:lnSpc>
                        <a:spcAft>
                          <a:spcPts val="0"/>
                        </a:spcAft>
                      </a:pPr>
                      <a:r>
                        <a:rPr lang="en-GB" sz="1400" dirty="0">
                          <a:latin typeface="Calibri"/>
                          <a:ea typeface="Times New Roman"/>
                          <a:cs typeface="Times New Roman"/>
                        </a:rPr>
                        <a:t>‘3. Without prejudice to the Geneva Convention, Member States </a:t>
                      </a:r>
                      <a:r>
                        <a:rPr lang="en-GB" sz="1400" b="1" i="1" dirty="0">
                          <a:latin typeface="Calibri"/>
                          <a:ea typeface="Times New Roman"/>
                          <a:cs typeface="Times New Roman"/>
                        </a:rPr>
                        <a:t>may </a:t>
                      </a:r>
                      <a:r>
                        <a:rPr lang="en-GB" sz="1400" dirty="0">
                          <a:latin typeface="Calibri"/>
                          <a:ea typeface="Times New Roman"/>
                          <a:cs typeface="Times New Roman"/>
                        </a:rPr>
                        <a:t>determine that an applicant who files a subsequent application shall </a:t>
                      </a:r>
                      <a:r>
                        <a:rPr lang="en-GB" sz="1400" u="sng" dirty="0">
                          <a:latin typeface="Calibri"/>
                          <a:ea typeface="Times New Roman"/>
                          <a:cs typeface="Times New Roman"/>
                        </a:rPr>
                        <a:t>not normally</a:t>
                      </a:r>
                      <a:r>
                        <a:rPr lang="en-GB" sz="1400" dirty="0">
                          <a:latin typeface="Calibri"/>
                          <a:ea typeface="Times New Roman"/>
                          <a:cs typeface="Times New Roman"/>
                        </a:rPr>
                        <a:t> be granted refugee status if the risk of persecution is based on circumstances which the applicant has created by his or her own decision since leaving the country of origin.’</a:t>
                      </a:r>
                      <a:endParaRPr lang="en-IE" sz="1400" dirty="0">
                        <a:latin typeface="Calibri"/>
                        <a:ea typeface="Calibri"/>
                        <a:cs typeface="Times New Roman"/>
                      </a:endParaRPr>
                    </a:p>
                  </a:txBody>
                  <a:tcPr marL="68580" marR="68580" marT="0" marB="0"/>
                </a:tc>
                <a:tc>
                  <a:txBody>
                    <a:bodyPr/>
                    <a:lstStyle/>
                    <a:p>
                      <a:pPr algn="ctr">
                        <a:lnSpc>
                          <a:spcPct val="115000"/>
                        </a:lnSpc>
                        <a:spcAft>
                          <a:spcPts val="0"/>
                        </a:spcAft>
                      </a:pPr>
                      <a:r>
                        <a:rPr lang="en-GB" sz="1400" dirty="0">
                          <a:latin typeface="Calibri"/>
                          <a:ea typeface="Calibri"/>
                          <a:cs typeface="Times New Roman"/>
                        </a:rPr>
                        <a:t>Optional</a:t>
                      </a:r>
                      <a:endParaRPr lang="en-IE" sz="1400" dirty="0">
                        <a:latin typeface="Calibri"/>
                        <a:ea typeface="Calibri"/>
                        <a:cs typeface="Times New Roman"/>
                      </a:endParaRPr>
                    </a:p>
                  </a:txBody>
                  <a:tcPr marL="68580" marR="68580" marT="0" marB="0" anchor="ctr"/>
                </a:tc>
                <a:tc>
                  <a:txBody>
                    <a:bodyPr/>
                    <a:lstStyle/>
                    <a:p>
                      <a:pPr>
                        <a:lnSpc>
                          <a:spcPct val="115000"/>
                        </a:lnSpc>
                        <a:spcAft>
                          <a:spcPts val="0"/>
                        </a:spcAft>
                      </a:pPr>
                      <a:r>
                        <a:rPr lang="en-GB" sz="1400" dirty="0">
                          <a:latin typeface="Calibri"/>
                          <a:ea typeface="Calibri"/>
                          <a:cs typeface="Times New Roman"/>
                        </a:rPr>
                        <a:t>Applicants for: </a:t>
                      </a:r>
                      <a:endParaRPr lang="en-IE" sz="1400" dirty="0">
                        <a:latin typeface="Calibri"/>
                        <a:ea typeface="Calibri"/>
                        <a:cs typeface="Times New Roman"/>
                      </a:endParaRPr>
                    </a:p>
                    <a:p>
                      <a:pPr marL="342900" lvl="0" indent="-342900">
                        <a:lnSpc>
                          <a:spcPct val="115000"/>
                        </a:lnSpc>
                        <a:spcAft>
                          <a:spcPts val="0"/>
                        </a:spcAft>
                        <a:buFont typeface="Calibri"/>
                        <a:buChar char="-"/>
                      </a:pPr>
                      <a:r>
                        <a:rPr lang="en-GB" sz="1400" dirty="0">
                          <a:latin typeface="Calibri"/>
                          <a:ea typeface="Times New Roman"/>
                          <a:cs typeface="Times New Roman"/>
                        </a:rPr>
                        <a:t>refugee status.</a:t>
                      </a:r>
                      <a:endParaRPr lang="en-IE" sz="1400" dirty="0">
                        <a:latin typeface="Calibri"/>
                        <a:ea typeface="Times New Roman"/>
                        <a:cs typeface="Times New Roman"/>
                      </a:endParaRPr>
                    </a:p>
                  </a:txBody>
                  <a:tcPr marL="68580" marR="68580" marT="0" marB="0"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9(1)/(2) QD (recast) – </a:t>
            </a:r>
            <a:r>
              <a:rPr lang="en-IE" dirty="0">
                <a:solidFill>
                  <a:srgbClr val="C00000"/>
                </a:solidFill>
                <a:effectLst>
                  <a:outerShdw blurRad="38100" dist="38100" dir="2700000" algn="tl">
                    <a:srgbClr val="000000">
                      <a:alpha val="43137"/>
                    </a:srgbClr>
                  </a:outerShdw>
                </a:effectLst>
              </a:rPr>
              <a:t>Acts of Persecution</a:t>
            </a:r>
            <a:endParaRPr lang="en-IE" dirty="0">
              <a:solidFill>
                <a:srgbClr val="C00000"/>
              </a:solidFill>
            </a:endParaRPr>
          </a:p>
        </p:txBody>
      </p:sp>
      <p:sp>
        <p:nvSpPr>
          <p:cNvPr id="3" name="Content Placeholder 2"/>
          <p:cNvSpPr>
            <a:spLocks noGrp="1"/>
          </p:cNvSpPr>
          <p:nvPr>
            <p:ph idx="1"/>
          </p:nvPr>
        </p:nvSpPr>
        <p:spPr>
          <a:xfrm>
            <a:off x="457200" y="1345720"/>
            <a:ext cx="8229600" cy="5175849"/>
          </a:xfrm>
        </p:spPr>
        <p:txBody>
          <a:bodyPr>
            <a:normAutofit fontScale="92500" lnSpcReduction="20000"/>
          </a:bodyPr>
          <a:lstStyle/>
          <a:p>
            <a:pPr marL="0" indent="0">
              <a:buNone/>
            </a:pPr>
            <a:r>
              <a:rPr lang="en-GB" dirty="0"/>
              <a:t>In order to be regarded as an act of persecution within the meaning of Article 1(A) of the Geneva Convention, an act must: </a:t>
            </a:r>
          </a:p>
          <a:p>
            <a:pPr marL="0" indent="0">
              <a:buNone/>
            </a:pPr>
            <a:r>
              <a:rPr lang="en-GB" dirty="0"/>
              <a:t>‘(a) be </a:t>
            </a:r>
            <a:r>
              <a:rPr lang="en-GB" b="1" i="1" dirty="0">
                <a:solidFill>
                  <a:srgbClr val="C00000"/>
                </a:solidFill>
              </a:rPr>
              <a:t>sufficiently serious by its nature or repetition</a:t>
            </a:r>
            <a:r>
              <a:rPr lang="en-GB" dirty="0">
                <a:solidFill>
                  <a:srgbClr val="C00000"/>
                </a:solidFill>
              </a:rPr>
              <a:t> as to constitute a </a:t>
            </a:r>
            <a:r>
              <a:rPr lang="en-GB" b="1" i="1" dirty="0">
                <a:solidFill>
                  <a:srgbClr val="C00000"/>
                </a:solidFill>
              </a:rPr>
              <a:t>severe violation of basic human rights</a:t>
            </a:r>
            <a:r>
              <a:rPr lang="en-GB" dirty="0"/>
              <a:t>, in particular the rights from which derogation cannot be made under Article 15(2) of the [ECHR]; </a:t>
            </a:r>
            <a:r>
              <a:rPr lang="en-GB" i="1" dirty="0">
                <a:solidFill>
                  <a:srgbClr val="0070C0"/>
                </a:solidFill>
              </a:rPr>
              <a:t>i.e. </a:t>
            </a:r>
            <a:r>
              <a:rPr lang="fr-CH" i="1" dirty="0" err="1">
                <a:solidFill>
                  <a:srgbClr val="0070C0"/>
                </a:solidFill>
              </a:rPr>
              <a:t>freedom</a:t>
            </a:r>
            <a:r>
              <a:rPr lang="fr-CH" i="1" dirty="0">
                <a:solidFill>
                  <a:srgbClr val="0070C0"/>
                </a:solidFill>
              </a:rPr>
              <a:t> </a:t>
            </a:r>
            <a:r>
              <a:rPr lang="fr-CH" i="1" dirty="0" err="1">
                <a:solidFill>
                  <a:srgbClr val="0070C0"/>
                </a:solidFill>
              </a:rPr>
              <a:t>from</a:t>
            </a:r>
            <a:r>
              <a:rPr lang="fr-CH" i="1" dirty="0">
                <a:solidFill>
                  <a:srgbClr val="0070C0"/>
                </a:solidFill>
              </a:rPr>
              <a:t> torture, </a:t>
            </a:r>
            <a:r>
              <a:rPr lang="fr-CH" i="1" dirty="0" err="1">
                <a:solidFill>
                  <a:srgbClr val="0070C0"/>
                </a:solidFill>
              </a:rPr>
              <a:t>inhuman</a:t>
            </a:r>
            <a:r>
              <a:rPr lang="fr-CH" i="1" dirty="0">
                <a:solidFill>
                  <a:srgbClr val="0070C0"/>
                </a:solidFill>
              </a:rPr>
              <a:t> or </a:t>
            </a:r>
            <a:r>
              <a:rPr lang="fr-CH" i="1" dirty="0" err="1">
                <a:solidFill>
                  <a:srgbClr val="0070C0"/>
                </a:solidFill>
              </a:rPr>
              <a:t>degrading</a:t>
            </a:r>
            <a:r>
              <a:rPr lang="fr-CH" i="1" dirty="0">
                <a:solidFill>
                  <a:srgbClr val="0070C0"/>
                </a:solidFill>
              </a:rPr>
              <a:t> </a:t>
            </a:r>
            <a:r>
              <a:rPr lang="fr-CH" i="1" dirty="0" err="1">
                <a:solidFill>
                  <a:srgbClr val="0070C0"/>
                </a:solidFill>
              </a:rPr>
              <a:t>treatment</a:t>
            </a:r>
            <a:r>
              <a:rPr lang="fr-CH" i="1" dirty="0">
                <a:solidFill>
                  <a:srgbClr val="0070C0"/>
                </a:solidFill>
              </a:rPr>
              <a:t> or </a:t>
            </a:r>
            <a:r>
              <a:rPr lang="fr-CH" i="1" dirty="0" err="1">
                <a:solidFill>
                  <a:srgbClr val="0070C0"/>
                </a:solidFill>
              </a:rPr>
              <a:t>punishment</a:t>
            </a:r>
            <a:r>
              <a:rPr lang="fr-CH" i="1" dirty="0">
                <a:solidFill>
                  <a:srgbClr val="0070C0"/>
                </a:solidFill>
              </a:rPr>
              <a:t>, </a:t>
            </a:r>
            <a:r>
              <a:rPr lang="fr-CH" i="1" dirty="0" err="1">
                <a:solidFill>
                  <a:srgbClr val="0070C0"/>
                </a:solidFill>
              </a:rPr>
              <a:t>from</a:t>
            </a:r>
            <a:r>
              <a:rPr lang="fr-CH" i="1" dirty="0">
                <a:solidFill>
                  <a:srgbClr val="0070C0"/>
                </a:solidFill>
              </a:rPr>
              <a:t> </a:t>
            </a:r>
            <a:r>
              <a:rPr lang="fr-CH" i="1" dirty="0" err="1">
                <a:solidFill>
                  <a:srgbClr val="0070C0"/>
                </a:solidFill>
              </a:rPr>
              <a:t>slavery</a:t>
            </a:r>
            <a:r>
              <a:rPr lang="fr-CH" i="1" dirty="0">
                <a:solidFill>
                  <a:srgbClr val="0070C0"/>
                </a:solidFill>
              </a:rPr>
              <a:t> and servitude, and </a:t>
            </a:r>
            <a:r>
              <a:rPr lang="fr-CH" i="1" dirty="0" err="1">
                <a:solidFill>
                  <a:srgbClr val="0070C0"/>
                </a:solidFill>
              </a:rPr>
              <a:t>from</a:t>
            </a:r>
            <a:r>
              <a:rPr lang="fr-CH" i="1" dirty="0">
                <a:solidFill>
                  <a:srgbClr val="0070C0"/>
                </a:solidFill>
              </a:rPr>
              <a:t> </a:t>
            </a:r>
            <a:r>
              <a:rPr lang="fr-CH" i="1" dirty="0" err="1">
                <a:solidFill>
                  <a:srgbClr val="0070C0"/>
                </a:solidFill>
              </a:rPr>
              <a:t>retroactive</a:t>
            </a:r>
            <a:r>
              <a:rPr lang="fr-CH" i="1" dirty="0">
                <a:solidFill>
                  <a:srgbClr val="0070C0"/>
                </a:solidFill>
              </a:rPr>
              <a:t> </a:t>
            </a:r>
            <a:r>
              <a:rPr lang="fr-CH" i="1" dirty="0" err="1">
                <a:solidFill>
                  <a:srgbClr val="0070C0"/>
                </a:solidFill>
              </a:rPr>
              <a:t>criminal</a:t>
            </a:r>
            <a:r>
              <a:rPr lang="fr-CH" i="1" dirty="0">
                <a:solidFill>
                  <a:srgbClr val="0070C0"/>
                </a:solidFill>
              </a:rPr>
              <a:t> </a:t>
            </a:r>
            <a:r>
              <a:rPr lang="fr-CH" i="1" dirty="0" err="1">
                <a:solidFill>
                  <a:srgbClr val="0070C0"/>
                </a:solidFill>
              </a:rPr>
              <a:t>liability</a:t>
            </a:r>
            <a:r>
              <a:rPr lang="fr-CH" i="1" dirty="0">
                <a:solidFill>
                  <a:srgbClr val="0070C0"/>
                </a:solidFill>
              </a:rPr>
              <a:t> (Articles 3, 4(1) and 7 ECHR)</a:t>
            </a:r>
            <a:r>
              <a:rPr lang="en-GB" dirty="0"/>
              <a:t>; </a:t>
            </a:r>
            <a:r>
              <a:rPr lang="en-GB" u="sng" dirty="0"/>
              <a:t>or</a:t>
            </a:r>
            <a:r>
              <a:rPr lang="en-GB" dirty="0"/>
              <a:t> (b) be an </a:t>
            </a:r>
            <a:r>
              <a:rPr lang="en-GB" b="1" i="1" dirty="0">
                <a:solidFill>
                  <a:srgbClr val="C00000"/>
                </a:solidFill>
              </a:rPr>
              <a:t>accumulation of various measures</a:t>
            </a:r>
            <a:r>
              <a:rPr lang="en-GB" dirty="0"/>
              <a:t>, including violations of human rights which is sufficiently severe as to affect an individual in a similar manner as mentioned in point (a)’</a:t>
            </a:r>
          </a:p>
          <a:p>
            <a:pPr marL="0" indent="0">
              <a:buNone/>
            </a:pPr>
            <a:endParaRPr lang="en-GB" sz="1200" dirty="0"/>
          </a:p>
          <a:p>
            <a:pPr marL="0" indent="0">
              <a:buNone/>
            </a:pPr>
            <a:r>
              <a:rPr lang="en-GB" dirty="0">
                <a:sym typeface="Symbol" panose="05050102010706020507" pitchFamily="18" charset="2"/>
              </a:rPr>
              <a:t> </a:t>
            </a:r>
            <a:r>
              <a:rPr lang="fr-CH" dirty="0" err="1"/>
              <a:t>decisive</a:t>
            </a:r>
            <a:r>
              <a:rPr lang="fr-CH" dirty="0"/>
              <a:t> </a:t>
            </a:r>
            <a:r>
              <a:rPr lang="fr-CH" dirty="0" err="1"/>
              <a:t>element</a:t>
            </a:r>
            <a:r>
              <a:rPr lang="fr-CH" dirty="0"/>
              <a:t> of </a:t>
            </a:r>
            <a:r>
              <a:rPr lang="fr-CH" dirty="0" err="1"/>
              <a:t>persecution</a:t>
            </a:r>
            <a:r>
              <a:rPr lang="fr-CH" dirty="0"/>
              <a:t> </a:t>
            </a:r>
            <a:r>
              <a:rPr lang="fr-CH" dirty="0" err="1"/>
              <a:t>is</a:t>
            </a:r>
            <a:r>
              <a:rPr lang="fr-CH" dirty="0"/>
              <a:t> the </a:t>
            </a:r>
            <a:r>
              <a:rPr lang="fr-CH" b="1" i="1" dirty="0"/>
              <a:t>‘</a:t>
            </a:r>
            <a:r>
              <a:rPr lang="en-IE" b="1" i="1" dirty="0"/>
              <a:t>significant effect on the person concerned in order for it to be possible for the acts in question to be regarded as acts of persecution’</a:t>
            </a:r>
            <a:r>
              <a:rPr lang="en-IE" dirty="0"/>
              <a:t> (see: Joined cases C-71/11 and C-99/11, </a:t>
            </a:r>
            <a:r>
              <a:rPr lang="en-IE" i="1" dirty="0" err="1"/>
              <a:t>Bundesrepublik</a:t>
            </a:r>
            <a:r>
              <a:rPr lang="en-IE" i="1" dirty="0"/>
              <a:t> Deutschland v Y and Z</a:t>
            </a:r>
            <a:r>
              <a:rPr lang="en-IE" dirty="0"/>
              <a:t>, 5</a:t>
            </a:r>
            <a:r>
              <a:rPr lang="en-IE" baseline="30000" dirty="0"/>
              <a:t>th</a:t>
            </a:r>
            <a:r>
              <a:rPr lang="en-IE" dirty="0"/>
              <a:t> September 2012, para. 59)</a:t>
            </a:r>
          </a:p>
        </p:txBody>
      </p:sp>
    </p:spTree>
    <p:extLst>
      <p:ext uri="{BB962C8B-B14F-4D97-AF65-F5344CB8AC3E}">
        <p14:creationId xmlns:p14="http://schemas.microsoft.com/office/powerpoint/2010/main" val="3045622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Acts of Persecution</a:t>
            </a:r>
            <a:r>
              <a:rPr lang="en-IE" b="0" dirty="0">
                <a:solidFill>
                  <a:srgbClr val="FF0000"/>
                </a:solidFill>
                <a:effectLst>
                  <a:outerShdw blurRad="38100" dist="38100" dir="2700000" algn="tl">
                    <a:srgbClr val="000000">
                      <a:alpha val="43137"/>
                    </a:srgbClr>
                  </a:outerShdw>
                </a:effectLst>
              </a:rPr>
              <a:t> </a:t>
            </a:r>
            <a:r>
              <a:rPr lang="en-IE" b="0" i="1" dirty="0"/>
              <a:t>(Contd.)</a:t>
            </a:r>
            <a:endParaRPr lang="en-IE" b="0" dirty="0"/>
          </a:p>
        </p:txBody>
      </p:sp>
      <p:sp>
        <p:nvSpPr>
          <p:cNvPr id="3" name="Content Placeholder 2"/>
          <p:cNvSpPr>
            <a:spLocks noGrp="1"/>
          </p:cNvSpPr>
          <p:nvPr>
            <p:ph idx="1"/>
          </p:nvPr>
        </p:nvSpPr>
        <p:spPr/>
        <p:txBody>
          <a:bodyPr>
            <a:normAutofit lnSpcReduction="10000"/>
          </a:bodyPr>
          <a:lstStyle/>
          <a:p>
            <a:pPr marL="0" indent="0">
              <a:buNone/>
            </a:pPr>
            <a:r>
              <a:rPr lang="en-GB" b="1" dirty="0"/>
              <a:t>‘Freedom of religion is one of the foundations of a democratic society and is a basic human right’. </a:t>
            </a:r>
          </a:p>
          <a:p>
            <a:pPr marL="0" indent="0">
              <a:buNone/>
            </a:pPr>
            <a:endParaRPr lang="en-GB" dirty="0"/>
          </a:p>
          <a:p>
            <a:pPr marL="0" indent="0">
              <a:buNone/>
            </a:pPr>
            <a:r>
              <a:rPr lang="fr-CH" dirty="0"/>
              <a:t>‘</a:t>
            </a:r>
            <a:r>
              <a:rPr lang="fr-CH" dirty="0" err="1"/>
              <a:t>Interference</a:t>
            </a:r>
            <a:r>
              <a:rPr lang="fr-CH" dirty="0"/>
              <a:t> </a:t>
            </a:r>
            <a:r>
              <a:rPr lang="fr-CH" dirty="0" err="1"/>
              <a:t>with</a:t>
            </a:r>
            <a:r>
              <a:rPr lang="fr-CH" dirty="0"/>
              <a:t> the right to </a:t>
            </a:r>
            <a:r>
              <a:rPr lang="fr-CH" dirty="0" err="1"/>
              <a:t>religious</a:t>
            </a:r>
            <a:r>
              <a:rPr lang="fr-CH" dirty="0"/>
              <a:t> </a:t>
            </a:r>
            <a:r>
              <a:rPr lang="fr-CH" dirty="0" err="1"/>
              <a:t>freedom</a:t>
            </a:r>
            <a:r>
              <a:rPr lang="fr-CH" dirty="0"/>
              <a:t> </a:t>
            </a:r>
            <a:r>
              <a:rPr lang="fr-CH" dirty="0" err="1"/>
              <a:t>may</a:t>
            </a:r>
            <a:r>
              <a:rPr lang="fr-CH" dirty="0"/>
              <a:t> </a:t>
            </a:r>
            <a:r>
              <a:rPr lang="fr-CH" dirty="0" err="1"/>
              <a:t>be</a:t>
            </a:r>
            <a:r>
              <a:rPr lang="fr-CH" dirty="0"/>
              <a:t> </a:t>
            </a:r>
            <a:r>
              <a:rPr lang="fr-CH" dirty="0" err="1"/>
              <a:t>so</a:t>
            </a:r>
            <a:r>
              <a:rPr lang="fr-CH" dirty="0"/>
              <a:t> </a:t>
            </a:r>
            <a:r>
              <a:rPr lang="fr-CH" dirty="0" err="1"/>
              <a:t>serious</a:t>
            </a:r>
            <a:r>
              <a:rPr lang="fr-CH" dirty="0"/>
              <a:t> as to </a:t>
            </a:r>
            <a:r>
              <a:rPr lang="fr-CH" dirty="0" err="1"/>
              <a:t>be</a:t>
            </a:r>
            <a:r>
              <a:rPr lang="fr-CH" dirty="0"/>
              <a:t> </a:t>
            </a:r>
            <a:r>
              <a:rPr lang="fr-CH" dirty="0" err="1"/>
              <a:t>treated</a:t>
            </a:r>
            <a:r>
              <a:rPr lang="fr-CH" dirty="0"/>
              <a:t> in the </a:t>
            </a:r>
            <a:r>
              <a:rPr lang="fr-CH" dirty="0" err="1"/>
              <a:t>same</a:t>
            </a:r>
            <a:r>
              <a:rPr lang="fr-CH" dirty="0"/>
              <a:t> </a:t>
            </a:r>
            <a:r>
              <a:rPr lang="fr-CH" dirty="0" err="1"/>
              <a:t>way</a:t>
            </a:r>
            <a:r>
              <a:rPr lang="fr-CH" dirty="0"/>
              <a:t> as the cases </a:t>
            </a:r>
            <a:r>
              <a:rPr lang="fr-CH" dirty="0" err="1"/>
              <a:t>referred</a:t>
            </a:r>
            <a:r>
              <a:rPr lang="fr-CH" dirty="0"/>
              <a:t> to in Article 15(2) of the ECHR, to </a:t>
            </a:r>
            <a:r>
              <a:rPr lang="fr-CH" dirty="0" err="1"/>
              <a:t>which</a:t>
            </a:r>
            <a:r>
              <a:rPr lang="fr-CH" dirty="0"/>
              <a:t> Article 9(1) of the Directive </a:t>
            </a:r>
            <a:r>
              <a:rPr lang="fr-CH" dirty="0" err="1"/>
              <a:t>refers</a:t>
            </a:r>
            <a:r>
              <a:rPr lang="fr-CH" dirty="0"/>
              <a:t>, by </a:t>
            </a:r>
            <a:r>
              <a:rPr lang="fr-CH" dirty="0" err="1"/>
              <a:t>way</a:t>
            </a:r>
            <a:r>
              <a:rPr lang="fr-CH" dirty="0"/>
              <a:t> of guidance, for the </a:t>
            </a:r>
            <a:r>
              <a:rPr lang="fr-CH" dirty="0" err="1"/>
              <a:t>purpose</a:t>
            </a:r>
            <a:r>
              <a:rPr lang="fr-CH" dirty="0"/>
              <a:t> of </a:t>
            </a:r>
            <a:r>
              <a:rPr lang="fr-CH" dirty="0" err="1"/>
              <a:t>determining</a:t>
            </a:r>
            <a:r>
              <a:rPr lang="fr-CH" dirty="0"/>
              <a:t> </a:t>
            </a:r>
            <a:r>
              <a:rPr lang="fr-CH" dirty="0" err="1"/>
              <a:t>which</a:t>
            </a:r>
            <a:r>
              <a:rPr lang="fr-CH" dirty="0"/>
              <a:t> </a:t>
            </a:r>
            <a:r>
              <a:rPr lang="fr-CH" dirty="0" err="1"/>
              <a:t>acts</a:t>
            </a:r>
            <a:r>
              <a:rPr lang="fr-CH" dirty="0"/>
              <a:t> must in </a:t>
            </a:r>
            <a:r>
              <a:rPr lang="fr-CH" dirty="0" err="1"/>
              <a:t>particular</a:t>
            </a:r>
            <a:r>
              <a:rPr lang="fr-CH" dirty="0"/>
              <a:t> </a:t>
            </a:r>
            <a:r>
              <a:rPr lang="fr-CH" dirty="0" err="1"/>
              <a:t>be</a:t>
            </a:r>
            <a:r>
              <a:rPr lang="fr-CH" dirty="0"/>
              <a:t> </a:t>
            </a:r>
            <a:r>
              <a:rPr lang="fr-CH" dirty="0" err="1"/>
              <a:t>regarded</a:t>
            </a:r>
            <a:r>
              <a:rPr lang="fr-CH" dirty="0"/>
              <a:t> as </a:t>
            </a:r>
            <a:r>
              <a:rPr lang="fr-CH" dirty="0" err="1"/>
              <a:t>constituting</a:t>
            </a:r>
            <a:r>
              <a:rPr lang="fr-CH" dirty="0"/>
              <a:t> </a:t>
            </a:r>
            <a:r>
              <a:rPr lang="fr-CH" dirty="0" err="1"/>
              <a:t>persecution</a:t>
            </a:r>
            <a:r>
              <a:rPr lang="fr-CH" dirty="0"/>
              <a:t>’.</a:t>
            </a:r>
          </a:p>
          <a:p>
            <a:pPr marL="0" indent="0">
              <a:buNone/>
            </a:pPr>
            <a:endParaRPr lang="fr-CH" dirty="0"/>
          </a:p>
          <a:p>
            <a:pPr marL="0" indent="0">
              <a:buNone/>
            </a:pPr>
            <a:r>
              <a:rPr lang="en-IE" sz="2000" dirty="0"/>
              <a:t>Joined cases C-71/11 and C-99/11, </a:t>
            </a:r>
            <a:r>
              <a:rPr lang="en-IE" sz="2000" i="1" dirty="0" err="1"/>
              <a:t>Bundesrepublik</a:t>
            </a:r>
            <a:r>
              <a:rPr lang="en-IE" sz="2000" i="1" dirty="0"/>
              <a:t> Deutschland v Y and Z</a:t>
            </a:r>
            <a:r>
              <a:rPr lang="en-IE" sz="2000" dirty="0"/>
              <a:t>, 5</a:t>
            </a:r>
            <a:r>
              <a:rPr lang="en-IE" sz="2000" baseline="30000" dirty="0"/>
              <a:t>th</a:t>
            </a:r>
            <a:r>
              <a:rPr lang="en-IE" sz="2000" dirty="0"/>
              <a:t> September 2012, para. 57</a:t>
            </a:r>
            <a:endParaRPr lang="en-GB" sz="2000" dirty="0"/>
          </a:p>
        </p:txBody>
      </p:sp>
    </p:spTree>
    <p:extLst>
      <p:ext uri="{BB962C8B-B14F-4D97-AF65-F5344CB8AC3E}">
        <p14:creationId xmlns:p14="http://schemas.microsoft.com/office/powerpoint/2010/main" val="37486823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Acts of Persecution </a:t>
            </a:r>
            <a:r>
              <a:rPr lang="en-IE" b="0" i="1" dirty="0"/>
              <a:t>(Contd.)</a:t>
            </a:r>
            <a:endParaRPr lang="en-IE" b="0" dirty="0"/>
          </a:p>
        </p:txBody>
      </p:sp>
      <p:sp>
        <p:nvSpPr>
          <p:cNvPr id="3" name="Content Placeholder 2"/>
          <p:cNvSpPr>
            <a:spLocks noGrp="1"/>
          </p:cNvSpPr>
          <p:nvPr>
            <p:ph idx="1"/>
          </p:nvPr>
        </p:nvSpPr>
        <p:spPr>
          <a:xfrm>
            <a:off x="457200" y="1311215"/>
            <a:ext cx="8229600" cy="4814949"/>
          </a:xfrm>
        </p:spPr>
        <p:txBody>
          <a:bodyPr>
            <a:normAutofit fontScale="85000" lnSpcReduction="20000"/>
          </a:bodyPr>
          <a:lstStyle/>
          <a:p>
            <a:pPr marL="0" indent="0">
              <a:buNone/>
            </a:pPr>
            <a:r>
              <a:rPr lang="en-IE" dirty="0"/>
              <a:t>Acts of persecution as qualified in Article 9(1) QD (recast) can, inter alia, take the form of: </a:t>
            </a:r>
          </a:p>
          <a:p>
            <a:pPr marL="457200" indent="-457200">
              <a:buFont typeface="+mj-lt"/>
              <a:buAutoNum type="alphaLcParenR"/>
            </a:pPr>
            <a:r>
              <a:rPr lang="en-IE" dirty="0"/>
              <a:t>acts of </a:t>
            </a:r>
            <a:r>
              <a:rPr lang="en-IE" b="1" i="1" dirty="0">
                <a:solidFill>
                  <a:srgbClr val="C00000"/>
                </a:solidFill>
              </a:rPr>
              <a:t>physical or mental violence</a:t>
            </a:r>
            <a:r>
              <a:rPr lang="en-IE" dirty="0"/>
              <a:t>, including acts of sexual violence; </a:t>
            </a:r>
          </a:p>
          <a:p>
            <a:pPr marL="457200" indent="-457200">
              <a:buFont typeface="+mj-lt"/>
              <a:buAutoNum type="alphaLcParenR"/>
            </a:pPr>
            <a:r>
              <a:rPr lang="en-IE" b="1" i="1" dirty="0">
                <a:solidFill>
                  <a:srgbClr val="C00000"/>
                </a:solidFill>
              </a:rPr>
              <a:t>legal, administrative, police, and/or judicial measures which are in themselves discriminatory</a:t>
            </a:r>
            <a:r>
              <a:rPr lang="en-IE" dirty="0"/>
              <a:t> </a:t>
            </a:r>
            <a:r>
              <a:rPr lang="en-IE" u="sng" dirty="0"/>
              <a:t>or</a:t>
            </a:r>
            <a:r>
              <a:rPr lang="en-IE" dirty="0"/>
              <a:t> which are </a:t>
            </a:r>
            <a:r>
              <a:rPr lang="en-IE" b="1" i="1" dirty="0">
                <a:solidFill>
                  <a:srgbClr val="C00000"/>
                </a:solidFill>
              </a:rPr>
              <a:t>implemented in a discriminatory manner</a:t>
            </a:r>
            <a:r>
              <a:rPr lang="en-IE" dirty="0"/>
              <a:t>; </a:t>
            </a:r>
          </a:p>
          <a:p>
            <a:pPr marL="457200" indent="-457200">
              <a:buFont typeface="+mj-lt"/>
              <a:buAutoNum type="alphaLcParenR"/>
            </a:pPr>
            <a:r>
              <a:rPr lang="en-IE" b="1" i="1" dirty="0">
                <a:solidFill>
                  <a:srgbClr val="C00000"/>
                </a:solidFill>
              </a:rPr>
              <a:t>prosecution or punishment </a:t>
            </a:r>
            <a:r>
              <a:rPr lang="en-IE" dirty="0"/>
              <a:t>which is</a:t>
            </a:r>
            <a:r>
              <a:rPr lang="en-IE" b="1" i="1" dirty="0">
                <a:solidFill>
                  <a:srgbClr val="FF0000"/>
                </a:solidFill>
              </a:rPr>
              <a:t> </a:t>
            </a:r>
            <a:r>
              <a:rPr lang="en-IE" b="1" i="1" dirty="0">
                <a:solidFill>
                  <a:srgbClr val="C00000"/>
                </a:solidFill>
              </a:rPr>
              <a:t>disproportionate or discriminatory</a:t>
            </a:r>
            <a:r>
              <a:rPr lang="en-IE" dirty="0"/>
              <a:t>; </a:t>
            </a:r>
          </a:p>
          <a:p>
            <a:pPr marL="457200" indent="-457200">
              <a:buFont typeface="+mj-lt"/>
              <a:buAutoNum type="alphaLcParenR"/>
            </a:pPr>
            <a:r>
              <a:rPr lang="en-IE" b="1" i="1" dirty="0">
                <a:solidFill>
                  <a:srgbClr val="C00000"/>
                </a:solidFill>
              </a:rPr>
              <a:t>denial of judicial redress</a:t>
            </a:r>
            <a:r>
              <a:rPr lang="en-IE" dirty="0"/>
              <a:t> resulting in a </a:t>
            </a:r>
            <a:r>
              <a:rPr lang="en-IE" b="1" i="1" dirty="0">
                <a:solidFill>
                  <a:srgbClr val="C00000"/>
                </a:solidFill>
              </a:rPr>
              <a:t>disproportionate or discriminatory punishment</a:t>
            </a:r>
            <a:r>
              <a:rPr lang="en-IE" dirty="0"/>
              <a:t>; </a:t>
            </a:r>
          </a:p>
          <a:p>
            <a:pPr marL="457200" indent="-457200">
              <a:buFont typeface="+mj-lt"/>
              <a:buAutoNum type="alphaLcParenR"/>
            </a:pPr>
            <a:r>
              <a:rPr lang="en-IE" b="1" i="1" dirty="0">
                <a:solidFill>
                  <a:srgbClr val="C00000"/>
                </a:solidFill>
              </a:rPr>
              <a:t>prosecution or punishment for refusal to perform military service</a:t>
            </a:r>
            <a:r>
              <a:rPr lang="en-IE" dirty="0">
                <a:solidFill>
                  <a:srgbClr val="C00000"/>
                </a:solidFill>
              </a:rPr>
              <a:t> </a:t>
            </a:r>
            <a:r>
              <a:rPr lang="en-IE" dirty="0"/>
              <a:t>in a conflict, </a:t>
            </a:r>
            <a:r>
              <a:rPr lang="en-IE" b="1" i="1" dirty="0">
                <a:solidFill>
                  <a:srgbClr val="C00000"/>
                </a:solidFill>
              </a:rPr>
              <a:t>where performing military service would include crimes or acts falling within the scope of the grounds for exclusion as set out in Article 12(2)</a:t>
            </a:r>
            <a:r>
              <a:rPr lang="en-IE" dirty="0"/>
              <a:t>; </a:t>
            </a:r>
          </a:p>
          <a:p>
            <a:pPr marL="457200" indent="-457200">
              <a:buFont typeface="+mj-lt"/>
              <a:buAutoNum type="alphaLcParenR"/>
            </a:pPr>
            <a:r>
              <a:rPr lang="en-IE" dirty="0"/>
              <a:t>acts of a </a:t>
            </a:r>
            <a:r>
              <a:rPr lang="en-IE" b="1" i="1" dirty="0">
                <a:solidFill>
                  <a:srgbClr val="C00000"/>
                </a:solidFill>
              </a:rPr>
              <a:t>gender-specific</a:t>
            </a:r>
            <a:r>
              <a:rPr lang="en-IE" dirty="0"/>
              <a:t> or </a:t>
            </a:r>
            <a:r>
              <a:rPr lang="en-IE" b="1" i="1" dirty="0">
                <a:solidFill>
                  <a:srgbClr val="C00000"/>
                </a:solidFill>
              </a:rPr>
              <a:t>child-specific nature</a:t>
            </a:r>
            <a:endParaRPr lang="en-GB" b="1" i="1" dirty="0">
              <a:solidFill>
                <a:srgbClr val="C00000"/>
              </a:solidFill>
            </a:endParaRPr>
          </a:p>
        </p:txBody>
      </p:sp>
    </p:spTree>
    <p:extLst>
      <p:ext uri="{BB962C8B-B14F-4D97-AF65-F5344CB8AC3E}">
        <p14:creationId xmlns:p14="http://schemas.microsoft.com/office/powerpoint/2010/main" val="3086349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Disproportionate or Discriminatory Prosecution or Punishment</a:t>
            </a:r>
          </a:p>
        </p:txBody>
      </p:sp>
      <p:sp>
        <p:nvSpPr>
          <p:cNvPr id="3" name="Content Placeholder 2"/>
          <p:cNvSpPr>
            <a:spLocks noGrp="1"/>
          </p:cNvSpPr>
          <p:nvPr>
            <p:ph idx="1"/>
          </p:nvPr>
        </p:nvSpPr>
        <p:spPr>
          <a:xfrm>
            <a:off x="457200" y="1600201"/>
            <a:ext cx="8229600" cy="4843731"/>
          </a:xfrm>
        </p:spPr>
        <p:txBody>
          <a:bodyPr>
            <a:normAutofit fontScale="85000" lnSpcReduction="10000"/>
          </a:bodyPr>
          <a:lstStyle/>
          <a:p>
            <a:pPr marL="0" indent="0">
              <a:buNone/>
            </a:pPr>
            <a:r>
              <a:rPr lang="en-IE" dirty="0"/>
              <a:t>‘(…), </a:t>
            </a:r>
            <a:r>
              <a:rPr lang="en-IE" b="1" i="1" dirty="0"/>
              <a:t>the mere existence of legislation criminalising homosexual acts cannot be regarded as an act affecting the applicant in a manner so significant that it reaches the level of seriousness necessary for a finding that it constitutes persecution</a:t>
            </a:r>
            <a:r>
              <a:rPr lang="en-IE" dirty="0"/>
              <a:t> within the meaning of Article 9(1) of the Directive’. </a:t>
            </a:r>
          </a:p>
          <a:p>
            <a:pPr marL="0" indent="0">
              <a:buNone/>
            </a:pPr>
            <a:r>
              <a:rPr lang="en-IE" dirty="0"/>
              <a:t>‘(…), </a:t>
            </a:r>
            <a:r>
              <a:rPr lang="en-IE" b="1" i="1" dirty="0"/>
              <a:t>the term of imprisonment which accompanies a legislative provision which</a:t>
            </a:r>
            <a:r>
              <a:rPr lang="en-IE" i="1" dirty="0"/>
              <a:t>, (…),</a:t>
            </a:r>
            <a:r>
              <a:rPr lang="en-IE" b="1" i="1" dirty="0"/>
              <a:t> punishes homosexual acts is capable, in itself of constituting an act of persecution</a:t>
            </a:r>
            <a:r>
              <a:rPr lang="en-IE" dirty="0"/>
              <a:t> (…), </a:t>
            </a:r>
            <a:r>
              <a:rPr lang="en-IE" b="1" i="1" dirty="0"/>
              <a:t>provided that it is actually applied in the country of origin </a:t>
            </a:r>
            <a:r>
              <a:rPr lang="en-IE" i="1" dirty="0"/>
              <a:t>(…)</a:t>
            </a:r>
            <a:r>
              <a:rPr lang="en-IE" dirty="0"/>
              <a:t>’.</a:t>
            </a:r>
            <a:r>
              <a:rPr lang="en-IE" dirty="0">
                <a:solidFill>
                  <a:srgbClr val="C00000"/>
                </a:solidFill>
              </a:rPr>
              <a:t> </a:t>
            </a:r>
          </a:p>
          <a:p>
            <a:pPr marL="0" indent="0">
              <a:buNone/>
            </a:pPr>
            <a:r>
              <a:rPr lang="en-IE" dirty="0">
                <a:solidFill>
                  <a:srgbClr val="C00000"/>
                </a:solidFill>
              </a:rPr>
              <a:t>‘</a:t>
            </a:r>
            <a:r>
              <a:rPr lang="en-IE" b="1" i="1" dirty="0">
                <a:solidFill>
                  <a:srgbClr val="C00000"/>
                </a:solidFill>
              </a:rPr>
              <a:t>Such a sanction infringes Article 8 ECHR, to which Article 7 of the Charter corresponds, and constitutes punishment which is disproportionate or discriminatory within the meaning of Article 9(2)(c) of the Directive’</a:t>
            </a:r>
            <a:r>
              <a:rPr lang="en-IE" dirty="0"/>
              <a:t>.</a:t>
            </a:r>
            <a:endParaRPr lang="nl-NL" dirty="0"/>
          </a:p>
          <a:p>
            <a:pPr marL="0" indent="0">
              <a:buNone/>
            </a:pPr>
            <a:endParaRPr lang="nl-NL" sz="2000" dirty="0"/>
          </a:p>
          <a:p>
            <a:pPr marL="0" indent="0">
              <a:buNone/>
            </a:pPr>
            <a:r>
              <a:rPr lang="nl-NL" sz="2000" i="1" dirty="0"/>
              <a:t>Minister voor Immigratie en Asiel v X</a:t>
            </a:r>
            <a:r>
              <a:rPr lang="nl-NL" sz="2000" dirty="0"/>
              <a:t> (C-199/12), </a:t>
            </a:r>
            <a:r>
              <a:rPr lang="nl-NL" sz="2000" i="1" dirty="0"/>
              <a:t>Y </a:t>
            </a:r>
            <a:r>
              <a:rPr lang="nl-NL" sz="2000" dirty="0"/>
              <a:t>(C-200/12)</a:t>
            </a:r>
            <a:r>
              <a:rPr lang="nl-NL" sz="2000" i="1" dirty="0"/>
              <a:t>,                            and Z v Minister voor Immigratie en Asiel </a:t>
            </a:r>
            <a:r>
              <a:rPr lang="nl-NL" sz="2000" dirty="0"/>
              <a:t>(C-201/12),                                             7th November 2013, paras. 55-57</a:t>
            </a:r>
            <a:endParaRPr lang="en-IE" dirty="0"/>
          </a:p>
        </p:txBody>
      </p:sp>
    </p:spTree>
    <p:extLst>
      <p:ext uri="{BB962C8B-B14F-4D97-AF65-F5344CB8AC3E}">
        <p14:creationId xmlns:p14="http://schemas.microsoft.com/office/powerpoint/2010/main" val="12142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027950"/>
          </a:xfrm>
        </p:spPr>
        <p:txBody>
          <a:bodyPr/>
          <a:lstStyle/>
          <a:p>
            <a:r>
              <a:rPr lang="en-IE" dirty="0"/>
              <a:t>Articles 9(3) and 10 QD (recast) – </a:t>
            </a:r>
            <a:br>
              <a:rPr lang="en-IE" dirty="0"/>
            </a:br>
            <a:r>
              <a:rPr lang="en-IE" dirty="0">
                <a:solidFill>
                  <a:srgbClr val="C00000"/>
                </a:solidFill>
                <a:effectLst>
                  <a:outerShdw blurRad="38100" dist="38100" dir="2700000" algn="tl">
                    <a:srgbClr val="000000">
                      <a:alpha val="43137"/>
                    </a:srgbClr>
                  </a:outerShdw>
                </a:effectLst>
              </a:rPr>
              <a:t>Reasons for Persecution</a:t>
            </a:r>
            <a:endParaRPr lang="en-IE" dirty="0">
              <a:solidFill>
                <a:srgbClr val="C00000"/>
              </a:solidFill>
            </a:endParaRPr>
          </a:p>
        </p:txBody>
      </p:sp>
      <p:sp>
        <p:nvSpPr>
          <p:cNvPr id="3" name="Content Placeholder 2"/>
          <p:cNvSpPr>
            <a:spLocks noGrp="1"/>
          </p:cNvSpPr>
          <p:nvPr>
            <p:ph idx="1"/>
          </p:nvPr>
        </p:nvSpPr>
        <p:spPr>
          <a:xfrm>
            <a:off x="457200" y="1600201"/>
            <a:ext cx="8229600" cy="4878237"/>
          </a:xfrm>
        </p:spPr>
        <p:txBody>
          <a:bodyPr>
            <a:normAutofit fontScale="85000" lnSpcReduction="20000"/>
          </a:bodyPr>
          <a:lstStyle/>
          <a:p>
            <a:pPr marL="0" indent="0">
              <a:buNone/>
            </a:pPr>
            <a:r>
              <a:rPr lang="en-IE" dirty="0"/>
              <a:t>Article 2(d): </a:t>
            </a:r>
            <a:r>
              <a:rPr lang="en-IE" b="1" dirty="0"/>
              <a:t>‘(…) race, religion, nationality, political opinion or membership of a particular social group, (…)’</a:t>
            </a:r>
            <a:r>
              <a:rPr lang="en-IE" dirty="0"/>
              <a:t> </a:t>
            </a:r>
          </a:p>
          <a:p>
            <a:pPr marL="0" indent="0">
              <a:buNone/>
            </a:pPr>
            <a:endParaRPr lang="en-IE" dirty="0"/>
          </a:p>
          <a:p>
            <a:pPr marL="0" indent="0">
              <a:buNone/>
            </a:pPr>
            <a:r>
              <a:rPr lang="en-IE" b="1" dirty="0"/>
              <a:t>Article 10(1)(a)</a:t>
            </a:r>
            <a:r>
              <a:rPr lang="en-IE" dirty="0"/>
              <a:t>: </a:t>
            </a:r>
            <a:r>
              <a:rPr lang="en-IE" b="1" i="1" dirty="0">
                <a:solidFill>
                  <a:srgbClr val="C00000"/>
                </a:solidFill>
              </a:rPr>
              <a:t>‘Race’</a:t>
            </a:r>
            <a:r>
              <a:rPr lang="en-IE" dirty="0">
                <a:solidFill>
                  <a:srgbClr val="C00000"/>
                </a:solidFill>
              </a:rPr>
              <a:t> </a:t>
            </a:r>
            <a:r>
              <a:rPr lang="en-IE" dirty="0"/>
              <a:t>includes considerations of </a:t>
            </a:r>
            <a:r>
              <a:rPr lang="en-IE" b="1" i="1" dirty="0">
                <a:solidFill>
                  <a:srgbClr val="C00000"/>
                </a:solidFill>
              </a:rPr>
              <a:t>colour</a:t>
            </a:r>
            <a:r>
              <a:rPr lang="en-IE" dirty="0"/>
              <a:t>,</a:t>
            </a:r>
            <a:r>
              <a:rPr lang="en-IE" dirty="0">
                <a:solidFill>
                  <a:srgbClr val="C00000"/>
                </a:solidFill>
              </a:rPr>
              <a:t> </a:t>
            </a:r>
            <a:r>
              <a:rPr lang="en-IE" b="1" i="1" dirty="0">
                <a:solidFill>
                  <a:srgbClr val="C00000"/>
                </a:solidFill>
              </a:rPr>
              <a:t>descent</a:t>
            </a:r>
            <a:r>
              <a:rPr lang="en-IE" dirty="0"/>
              <a:t>, or </a:t>
            </a:r>
            <a:r>
              <a:rPr lang="en-IE" b="1" i="1" dirty="0">
                <a:solidFill>
                  <a:srgbClr val="C00000"/>
                </a:solidFill>
              </a:rPr>
              <a:t>membership of a particular ethnic group</a:t>
            </a:r>
            <a:r>
              <a:rPr lang="en-IE" dirty="0"/>
              <a:t>; </a:t>
            </a:r>
          </a:p>
          <a:p>
            <a:pPr marL="0" indent="0">
              <a:buNone/>
            </a:pPr>
            <a:endParaRPr lang="en-IE" dirty="0"/>
          </a:p>
          <a:p>
            <a:pPr marL="0" indent="0">
              <a:buNone/>
            </a:pPr>
            <a:r>
              <a:rPr lang="en-IE" b="1" dirty="0"/>
              <a:t>Article 10(1)(b)</a:t>
            </a:r>
            <a:r>
              <a:rPr lang="en-IE" dirty="0"/>
              <a:t>: </a:t>
            </a:r>
            <a:r>
              <a:rPr lang="en-IE" b="1" i="1" dirty="0">
                <a:solidFill>
                  <a:srgbClr val="C00000"/>
                </a:solidFill>
              </a:rPr>
              <a:t>‘Religion’</a:t>
            </a:r>
            <a:r>
              <a:rPr lang="en-IE" dirty="0">
                <a:solidFill>
                  <a:srgbClr val="C00000"/>
                </a:solidFill>
              </a:rPr>
              <a:t> </a:t>
            </a:r>
            <a:r>
              <a:rPr lang="en-IE" dirty="0"/>
              <a:t>includes the holding of </a:t>
            </a:r>
            <a:r>
              <a:rPr lang="en-IE" b="1" i="1" dirty="0">
                <a:solidFill>
                  <a:srgbClr val="C00000"/>
                </a:solidFill>
              </a:rPr>
              <a:t>theistic</a:t>
            </a:r>
            <a:r>
              <a:rPr lang="en-IE" dirty="0"/>
              <a:t>, </a:t>
            </a:r>
            <a:r>
              <a:rPr lang="en-IE" b="1" i="1" dirty="0">
                <a:solidFill>
                  <a:srgbClr val="C00000"/>
                </a:solidFill>
              </a:rPr>
              <a:t>non-theistic</a:t>
            </a:r>
            <a:r>
              <a:rPr lang="en-IE" dirty="0"/>
              <a:t> and </a:t>
            </a:r>
            <a:r>
              <a:rPr lang="en-IE" b="1" i="1" dirty="0">
                <a:solidFill>
                  <a:srgbClr val="C00000"/>
                </a:solidFill>
              </a:rPr>
              <a:t>atheistic beliefs</a:t>
            </a:r>
            <a:r>
              <a:rPr lang="en-IE" dirty="0"/>
              <a:t>, the </a:t>
            </a:r>
            <a:r>
              <a:rPr lang="en-IE" b="1" i="1" dirty="0">
                <a:solidFill>
                  <a:srgbClr val="C00000"/>
                </a:solidFill>
              </a:rPr>
              <a:t>participation in, or abstention from, formal worship</a:t>
            </a:r>
            <a:r>
              <a:rPr lang="en-IE" dirty="0">
                <a:solidFill>
                  <a:srgbClr val="C00000"/>
                </a:solidFill>
              </a:rPr>
              <a:t> </a:t>
            </a:r>
            <a:r>
              <a:rPr lang="en-IE" dirty="0"/>
              <a:t>in </a:t>
            </a:r>
            <a:r>
              <a:rPr lang="en-IE" b="1" i="1" dirty="0">
                <a:solidFill>
                  <a:srgbClr val="C00000"/>
                </a:solidFill>
              </a:rPr>
              <a:t>private or in public</a:t>
            </a:r>
            <a:r>
              <a:rPr lang="en-IE" dirty="0"/>
              <a:t>, either </a:t>
            </a:r>
            <a:r>
              <a:rPr lang="en-IE" b="1" i="1" dirty="0">
                <a:solidFill>
                  <a:srgbClr val="C00000"/>
                </a:solidFill>
              </a:rPr>
              <a:t>alone or in community</a:t>
            </a:r>
            <a:r>
              <a:rPr lang="en-IE" dirty="0"/>
              <a:t> with others, other religious acts or expressions of view, or forms of personal or communal conduct based on or mandated by any religious belief; </a:t>
            </a:r>
          </a:p>
          <a:p>
            <a:pPr marL="0" indent="0">
              <a:buNone/>
            </a:pPr>
            <a:endParaRPr lang="en-IE" dirty="0"/>
          </a:p>
          <a:p>
            <a:pPr marL="0" indent="0">
              <a:buNone/>
            </a:pPr>
            <a:r>
              <a:rPr lang="en-IE" b="1" dirty="0"/>
              <a:t>Article 10(1)(c)</a:t>
            </a:r>
            <a:r>
              <a:rPr lang="en-IE" dirty="0"/>
              <a:t>: </a:t>
            </a:r>
            <a:r>
              <a:rPr lang="en-IE" b="1" i="1" dirty="0">
                <a:solidFill>
                  <a:srgbClr val="C00000"/>
                </a:solidFill>
              </a:rPr>
              <a:t>‘Nationality’</a:t>
            </a:r>
            <a:r>
              <a:rPr lang="en-IE" dirty="0"/>
              <a:t> shall </a:t>
            </a:r>
            <a:r>
              <a:rPr lang="en-IE" b="1" i="1" dirty="0">
                <a:solidFill>
                  <a:srgbClr val="C00000"/>
                </a:solidFill>
              </a:rPr>
              <a:t>not be confined to citizenship or lack thereof</a:t>
            </a:r>
            <a:r>
              <a:rPr lang="en-IE" dirty="0"/>
              <a:t> but shall, in particular, include membership of a group determined by its cultural, ethnic, or linguistic identity, common geographical or political origins or its relationship with                         the population of another State;</a:t>
            </a:r>
          </a:p>
        </p:txBody>
      </p:sp>
    </p:spTree>
    <p:extLst>
      <p:ext uri="{BB962C8B-B14F-4D97-AF65-F5344CB8AC3E}">
        <p14:creationId xmlns:p14="http://schemas.microsoft.com/office/powerpoint/2010/main" val="16689762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Reasons for Persecution </a:t>
            </a:r>
            <a:r>
              <a:rPr lang="en-IE" b="0" i="1" dirty="0"/>
              <a:t>(Contd.)</a:t>
            </a:r>
            <a:endParaRPr lang="en-IE" b="0" dirty="0"/>
          </a:p>
        </p:txBody>
      </p:sp>
      <p:sp>
        <p:nvSpPr>
          <p:cNvPr id="3" name="Content Placeholder 2"/>
          <p:cNvSpPr>
            <a:spLocks noGrp="1"/>
          </p:cNvSpPr>
          <p:nvPr>
            <p:ph idx="1"/>
          </p:nvPr>
        </p:nvSpPr>
        <p:spPr/>
        <p:txBody>
          <a:bodyPr/>
          <a:lstStyle/>
          <a:p>
            <a:pPr marL="0" indent="0">
              <a:buNone/>
            </a:pPr>
            <a:r>
              <a:rPr lang="en-IE" b="1" dirty="0"/>
              <a:t>Article 10(1)(d) QD (recast)</a:t>
            </a:r>
            <a:r>
              <a:rPr lang="en-IE" dirty="0"/>
              <a:t>: </a:t>
            </a:r>
          </a:p>
          <a:p>
            <a:pPr marL="0" indent="0">
              <a:buNone/>
            </a:pPr>
            <a:r>
              <a:rPr lang="en-IE" dirty="0"/>
              <a:t>A group shall be considered to form a </a:t>
            </a:r>
            <a:r>
              <a:rPr lang="en-IE" b="1" i="1" dirty="0">
                <a:solidFill>
                  <a:srgbClr val="C00000"/>
                </a:solidFill>
              </a:rPr>
              <a:t>‘particular social group’</a:t>
            </a:r>
            <a:r>
              <a:rPr lang="en-IE" dirty="0">
                <a:solidFill>
                  <a:srgbClr val="C00000"/>
                </a:solidFill>
              </a:rPr>
              <a:t> </a:t>
            </a:r>
            <a:r>
              <a:rPr lang="en-IE" dirty="0"/>
              <a:t>where in particular:</a:t>
            </a:r>
          </a:p>
          <a:p>
            <a:r>
              <a:rPr lang="en-IE" dirty="0"/>
              <a:t>members of that group </a:t>
            </a:r>
            <a:r>
              <a:rPr lang="en-IE" b="1" i="1" dirty="0">
                <a:solidFill>
                  <a:srgbClr val="C00000"/>
                </a:solidFill>
              </a:rPr>
              <a:t>share an innate characteristic</a:t>
            </a:r>
            <a:r>
              <a:rPr lang="en-IE" dirty="0"/>
              <a:t>, </a:t>
            </a:r>
            <a:r>
              <a:rPr lang="en-IE" u="sng" dirty="0"/>
              <a:t>or</a:t>
            </a:r>
            <a:r>
              <a:rPr lang="en-IE" dirty="0"/>
              <a:t> a </a:t>
            </a:r>
            <a:r>
              <a:rPr lang="en-IE" b="1" i="1" dirty="0">
                <a:solidFill>
                  <a:srgbClr val="C00000"/>
                </a:solidFill>
              </a:rPr>
              <a:t>common background that cannot be changed</a:t>
            </a:r>
            <a:r>
              <a:rPr lang="en-IE" dirty="0"/>
              <a:t>, </a:t>
            </a:r>
            <a:r>
              <a:rPr lang="en-IE" u="sng" dirty="0"/>
              <a:t>or</a:t>
            </a:r>
            <a:r>
              <a:rPr lang="en-IE" dirty="0"/>
              <a:t> </a:t>
            </a:r>
            <a:r>
              <a:rPr lang="en-IE" b="1" i="1" dirty="0">
                <a:solidFill>
                  <a:srgbClr val="C00000"/>
                </a:solidFill>
              </a:rPr>
              <a:t>share a characteristic or belief that is so fundamental to identity or conscience that a person should not be forced to renounce it</a:t>
            </a:r>
            <a:r>
              <a:rPr lang="en-IE" dirty="0"/>
              <a:t>, </a:t>
            </a:r>
            <a:r>
              <a:rPr lang="en-IE" u="sng" dirty="0"/>
              <a:t>and</a:t>
            </a:r>
            <a:r>
              <a:rPr lang="en-IE" dirty="0"/>
              <a:t> </a:t>
            </a:r>
          </a:p>
          <a:p>
            <a:r>
              <a:rPr lang="en-IE" dirty="0"/>
              <a:t>that </a:t>
            </a:r>
            <a:r>
              <a:rPr lang="en-IE" b="1" i="1" dirty="0">
                <a:solidFill>
                  <a:srgbClr val="C00000"/>
                </a:solidFill>
              </a:rPr>
              <a:t>group has a distinct identity</a:t>
            </a:r>
            <a:r>
              <a:rPr lang="en-IE" dirty="0"/>
              <a:t> in the relevant country,</a:t>
            </a:r>
            <a:r>
              <a:rPr lang="en-IE" dirty="0">
                <a:solidFill>
                  <a:srgbClr val="C00000"/>
                </a:solidFill>
              </a:rPr>
              <a:t> </a:t>
            </a:r>
            <a:r>
              <a:rPr lang="en-IE" b="1" i="1" dirty="0">
                <a:solidFill>
                  <a:srgbClr val="C00000"/>
                </a:solidFill>
              </a:rPr>
              <a:t>because it is perceived as being different by the surrounding society</a:t>
            </a:r>
            <a:r>
              <a:rPr lang="en-IE" dirty="0"/>
              <a:t>.</a:t>
            </a:r>
          </a:p>
        </p:txBody>
      </p:sp>
    </p:spTree>
    <p:extLst>
      <p:ext uri="{BB962C8B-B14F-4D97-AF65-F5344CB8AC3E}">
        <p14:creationId xmlns:p14="http://schemas.microsoft.com/office/powerpoint/2010/main" val="13158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
            <a:ext cx="7886700" cy="1500995"/>
          </a:xfrm>
        </p:spPr>
        <p:txBody>
          <a:bodyPr>
            <a:normAutofit/>
          </a:bodyPr>
          <a:lstStyle/>
          <a:p>
            <a:r>
              <a:rPr lang="nl-NL" b="1" i="1" dirty="0"/>
              <a:t>Minister voor Immigratie en Asiel v X, Y</a:t>
            </a:r>
            <a:r>
              <a:rPr lang="nl-NL" b="1" dirty="0"/>
              <a:t>, and </a:t>
            </a:r>
            <a:br>
              <a:rPr lang="nl-NL" b="1" dirty="0"/>
            </a:br>
            <a:r>
              <a:rPr lang="nl-NL" b="1" i="1" dirty="0"/>
              <a:t>Z v Minister voor Immigratie en Asiel</a:t>
            </a:r>
            <a:endParaRPr lang="en-IE" b="1" i="1" dirty="0"/>
          </a:p>
        </p:txBody>
      </p:sp>
      <p:sp>
        <p:nvSpPr>
          <p:cNvPr id="3" name="Content Placeholder 2"/>
          <p:cNvSpPr>
            <a:spLocks noGrp="1"/>
          </p:cNvSpPr>
          <p:nvPr>
            <p:ph idx="1"/>
          </p:nvPr>
        </p:nvSpPr>
        <p:spPr>
          <a:xfrm>
            <a:off x="628650" y="1500996"/>
            <a:ext cx="7886700" cy="4891178"/>
          </a:xfrm>
        </p:spPr>
        <p:txBody>
          <a:bodyPr>
            <a:normAutofit lnSpcReduction="10000"/>
          </a:bodyPr>
          <a:lstStyle/>
          <a:p>
            <a:pPr marL="0" indent="0">
              <a:buNone/>
            </a:pPr>
            <a:r>
              <a:rPr lang="en-IE" dirty="0"/>
              <a:t>‘(…) </a:t>
            </a:r>
            <a:r>
              <a:rPr lang="en-IE" b="1" i="1" dirty="0">
                <a:solidFill>
                  <a:srgbClr val="C00000"/>
                </a:solidFill>
              </a:rPr>
              <a:t>the existence of criminal laws</a:t>
            </a:r>
            <a:r>
              <a:rPr lang="en-IE" dirty="0"/>
              <a:t>, such as those at issue in each of the cases in the main proceedings, </a:t>
            </a:r>
            <a:r>
              <a:rPr lang="en-IE" b="1" i="1" dirty="0">
                <a:solidFill>
                  <a:srgbClr val="C00000"/>
                </a:solidFill>
              </a:rPr>
              <a:t>which specifically target homosexuals</a:t>
            </a:r>
            <a:r>
              <a:rPr lang="en-IE" dirty="0"/>
              <a:t>, </a:t>
            </a:r>
            <a:r>
              <a:rPr lang="en-IE" b="1" i="1" dirty="0">
                <a:solidFill>
                  <a:srgbClr val="C00000"/>
                </a:solidFill>
              </a:rPr>
              <a:t>supports the finding that those persons must be regarded as forming a particular social group</a:t>
            </a:r>
            <a:r>
              <a:rPr lang="en-IE" dirty="0"/>
              <a:t>’ (para. 49)</a:t>
            </a:r>
          </a:p>
          <a:p>
            <a:pPr marL="0" indent="0">
              <a:buNone/>
            </a:pPr>
            <a:endParaRPr lang="en-IE" sz="1000" dirty="0"/>
          </a:p>
          <a:p>
            <a:pPr marL="0" indent="0">
              <a:buNone/>
            </a:pPr>
            <a:r>
              <a:rPr lang="en-IE" dirty="0"/>
              <a:t>‘(…) </a:t>
            </a:r>
            <a:r>
              <a:rPr lang="en-IE" b="1" i="1" dirty="0"/>
              <a:t>requiring members of a social group sharing the same sexual orientation to conceal that orientation is incompatible with the recognition of a characteristic so fundamental to a person’s identity that the persons concerned cannot be required to renounce it</a:t>
            </a:r>
            <a:r>
              <a:rPr lang="en-IE" dirty="0"/>
              <a:t>’. (para. 70)</a:t>
            </a:r>
          </a:p>
          <a:p>
            <a:pPr marL="0" indent="0">
              <a:buNone/>
            </a:pPr>
            <a:endParaRPr lang="en-IE" sz="1000" dirty="0"/>
          </a:p>
          <a:p>
            <a:pPr marL="0" indent="0">
              <a:buNone/>
            </a:pPr>
            <a:r>
              <a:rPr lang="en-IE" sz="1950" dirty="0"/>
              <a:t>(Cases C-199/12, C-200/12 and C-201/12, 7</a:t>
            </a:r>
            <a:r>
              <a:rPr lang="en-IE" sz="1950" baseline="30000" dirty="0"/>
              <a:t>th</a:t>
            </a:r>
            <a:r>
              <a:rPr lang="en-IE" sz="1950" dirty="0"/>
              <a:t> November 2013)</a:t>
            </a:r>
            <a:endParaRPr lang="en-IE" dirty="0"/>
          </a:p>
        </p:txBody>
      </p:sp>
    </p:spTree>
    <p:extLst>
      <p:ext uri="{BB962C8B-B14F-4D97-AF65-F5344CB8AC3E}">
        <p14:creationId xmlns:p14="http://schemas.microsoft.com/office/powerpoint/2010/main" val="95439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a:t>
            </a:r>
            <a:r>
              <a:rPr lang="en-IE" dirty="0">
                <a:solidFill>
                  <a:srgbClr val="C00000"/>
                </a:solidFill>
                <a:effectLst>
                  <a:outerShdw blurRad="38100" dist="38100" dir="2700000" algn="tl">
                    <a:srgbClr val="000000">
                      <a:alpha val="43137"/>
                    </a:srgbClr>
                  </a:outerShdw>
                </a:effectLst>
              </a:rPr>
              <a:t>– Asylum</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b="1" dirty="0"/>
              <a:t>Article 78(1) Treaty on the Functioning of the European Union (TFEU):</a:t>
            </a:r>
          </a:p>
          <a:p>
            <a:pPr marL="0" indent="0">
              <a:buNone/>
            </a:pPr>
            <a:endParaRPr lang="en-IE" b="1" dirty="0"/>
          </a:p>
          <a:p>
            <a:pPr marL="0" indent="0">
              <a:buNone/>
            </a:pPr>
            <a:r>
              <a:rPr lang="en-IE" dirty="0"/>
              <a:t>The Union shall develop a </a:t>
            </a:r>
            <a:r>
              <a:rPr lang="en-IE" b="1" dirty="0"/>
              <a:t>common policy on asylum, subsidiary protection and temporary protection</a:t>
            </a:r>
            <a:r>
              <a:rPr lang="en-IE" dirty="0"/>
              <a:t> with a view to offering appropriate status to any third-country national requiring international protection and ensuring compliance with the principle of non-</a:t>
            </a:r>
            <a:r>
              <a:rPr lang="en-IE" dirty="0" err="1"/>
              <a:t>refoulement</a:t>
            </a:r>
            <a:r>
              <a:rPr lang="en-IE" dirty="0"/>
              <a:t>. This policy must be </a:t>
            </a:r>
            <a:r>
              <a:rPr lang="en-IE" b="1" dirty="0"/>
              <a:t>in accordance with the Geneva Convention</a:t>
            </a:r>
            <a:r>
              <a:rPr lang="en-IE" dirty="0"/>
              <a:t> of 28 July 1951 and the Protocol of 31 January 1967 relating to the status of refugees, and other relevant treaties. </a:t>
            </a:r>
          </a:p>
          <a:p>
            <a:pPr marL="0" indent="0">
              <a:buNone/>
            </a:pPr>
            <a:endParaRPr lang="en-IE" dirty="0"/>
          </a:p>
        </p:txBody>
      </p:sp>
    </p:spTree>
    <p:extLst>
      <p:ext uri="{BB962C8B-B14F-4D97-AF65-F5344CB8AC3E}">
        <p14:creationId xmlns:p14="http://schemas.microsoft.com/office/powerpoint/2010/main" val="5858515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Attribution of Characteristics </a:t>
            </a:r>
          </a:p>
        </p:txBody>
      </p:sp>
      <p:sp>
        <p:nvSpPr>
          <p:cNvPr id="3" name="Content Placeholder 2"/>
          <p:cNvSpPr>
            <a:spLocks noGrp="1"/>
          </p:cNvSpPr>
          <p:nvPr>
            <p:ph idx="1"/>
          </p:nvPr>
        </p:nvSpPr>
        <p:spPr/>
        <p:txBody>
          <a:bodyPr>
            <a:normAutofit/>
          </a:bodyPr>
          <a:lstStyle/>
          <a:p>
            <a:pPr marL="0" indent="0">
              <a:buNone/>
            </a:pPr>
            <a:r>
              <a:rPr lang="en-GB" dirty="0"/>
              <a:t>As laid down in Article 10(2) QD (recast), the critical focus must be on the </a:t>
            </a:r>
            <a:r>
              <a:rPr lang="en-GB" b="1" dirty="0"/>
              <a:t>actions of the persecutor</a:t>
            </a:r>
            <a:r>
              <a:rPr lang="en-GB" dirty="0"/>
              <a:t>: </a:t>
            </a:r>
          </a:p>
          <a:p>
            <a:pPr marL="0" indent="0">
              <a:buNone/>
            </a:pPr>
            <a:endParaRPr lang="en-IE" b="1" i="1" dirty="0"/>
          </a:p>
          <a:p>
            <a:pPr marL="0" indent="0">
              <a:buNone/>
            </a:pPr>
            <a:r>
              <a:rPr lang="en-IE" b="1" i="1" dirty="0"/>
              <a:t>‘When assessing if an applicant has a well-founded fear of being persecuted it is immaterial whether the applicant actually possesses the racial, religious, national, social or political characteristic which attracts the persecution, provided that such a characteristic is </a:t>
            </a:r>
            <a:r>
              <a:rPr lang="en-IE" b="1" i="1" dirty="0">
                <a:solidFill>
                  <a:srgbClr val="C00000"/>
                </a:solidFill>
              </a:rPr>
              <a:t>attributed </a:t>
            </a:r>
            <a:r>
              <a:rPr lang="en-IE" b="1" i="1" dirty="0"/>
              <a:t>to the applicant by the actor of persecution’</a:t>
            </a:r>
            <a:r>
              <a:rPr lang="en-IE" dirty="0"/>
              <a:t>.</a:t>
            </a:r>
          </a:p>
          <a:p>
            <a:pPr marL="0" indent="0">
              <a:buNone/>
            </a:pPr>
            <a:endParaRPr lang="en-IE" dirty="0"/>
          </a:p>
          <a:p>
            <a:pPr marL="0" indent="0">
              <a:buNone/>
            </a:pPr>
            <a:endParaRPr lang="en-IE" dirty="0"/>
          </a:p>
          <a:p>
            <a:endParaRPr lang="en-IE" dirty="0"/>
          </a:p>
        </p:txBody>
      </p:sp>
    </p:spTree>
    <p:extLst>
      <p:ext uri="{BB962C8B-B14F-4D97-AF65-F5344CB8AC3E}">
        <p14:creationId xmlns:p14="http://schemas.microsoft.com/office/powerpoint/2010/main" val="3571767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6 QD (recast) – </a:t>
            </a:r>
            <a:r>
              <a:rPr lang="en-IE" b="1" dirty="0">
                <a:solidFill>
                  <a:srgbClr val="C00000"/>
                </a:solidFill>
                <a:effectLst>
                  <a:outerShdw blurRad="38100" dist="38100" dir="2700000" algn="tl">
                    <a:srgbClr val="000000">
                      <a:alpha val="43137"/>
                    </a:srgbClr>
                  </a:outerShdw>
                </a:effectLst>
              </a:rPr>
              <a:t>Actors of Persecution</a:t>
            </a:r>
          </a:p>
        </p:txBody>
      </p:sp>
      <p:sp>
        <p:nvSpPr>
          <p:cNvPr id="3" name="Content Placeholder 2"/>
          <p:cNvSpPr>
            <a:spLocks noGrp="1"/>
          </p:cNvSpPr>
          <p:nvPr>
            <p:ph idx="1"/>
          </p:nvPr>
        </p:nvSpPr>
        <p:spPr/>
        <p:txBody>
          <a:bodyPr/>
          <a:lstStyle/>
          <a:p>
            <a:pPr marL="0" indent="0">
              <a:buNone/>
            </a:pPr>
            <a:r>
              <a:rPr lang="en-GB" b="1" dirty="0"/>
              <a:t>Actors of persecution</a:t>
            </a:r>
            <a:r>
              <a:rPr lang="en-GB" dirty="0"/>
              <a:t> (or serious harm) </a:t>
            </a:r>
            <a:r>
              <a:rPr lang="en-GB" b="1" dirty="0"/>
              <a:t>include:</a:t>
            </a:r>
            <a:r>
              <a:rPr lang="en-GB" dirty="0"/>
              <a:t> </a:t>
            </a:r>
          </a:p>
          <a:p>
            <a:pPr marL="0" indent="0">
              <a:buNone/>
            </a:pPr>
            <a:endParaRPr lang="en-IE" dirty="0"/>
          </a:p>
          <a:p>
            <a:pPr lvl="0">
              <a:buFont typeface="Wingdings" panose="05000000000000000000" pitchFamily="2" charset="2"/>
              <a:buChar char="Ø"/>
            </a:pPr>
            <a:r>
              <a:rPr lang="en-GB" dirty="0"/>
              <a:t>the State; </a:t>
            </a:r>
            <a:endParaRPr lang="en-IE" dirty="0"/>
          </a:p>
          <a:p>
            <a:pPr lvl="0">
              <a:buFont typeface="Wingdings" panose="05000000000000000000" pitchFamily="2" charset="2"/>
              <a:buChar char="Ø"/>
            </a:pPr>
            <a:r>
              <a:rPr lang="en-GB" dirty="0"/>
              <a:t>parties of organisations controlling the State or a substantial part of the territory of the State; </a:t>
            </a:r>
            <a:endParaRPr lang="en-IE" dirty="0"/>
          </a:p>
          <a:p>
            <a:pPr lvl="0">
              <a:buFont typeface="Wingdings" panose="05000000000000000000" pitchFamily="2" charset="2"/>
              <a:buChar char="Ø"/>
            </a:pPr>
            <a:r>
              <a:rPr lang="en-GB" dirty="0"/>
              <a:t>non-State actors, if it can be demonstrated that the actors mentioned in points (a) and (b), including international organisations, are unable or unwilling to provide protection against persecution (or serious harm as defined in Article 7)</a:t>
            </a:r>
            <a:endParaRPr lang="en-IE" dirty="0"/>
          </a:p>
          <a:p>
            <a:endParaRPr lang="en-IE" dirty="0"/>
          </a:p>
        </p:txBody>
      </p:sp>
    </p:spTree>
    <p:extLst>
      <p:ext uri="{BB962C8B-B14F-4D97-AF65-F5344CB8AC3E}">
        <p14:creationId xmlns:p14="http://schemas.microsoft.com/office/powerpoint/2010/main" val="1319208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t>Non-State Entities as Actors of Persecution</a:t>
            </a:r>
            <a:endParaRPr lang="en-IE" dirty="0"/>
          </a:p>
        </p:txBody>
      </p:sp>
      <p:graphicFrame>
        <p:nvGraphicFramePr>
          <p:cNvPr id="6" name="Content Placeholder 5"/>
          <p:cNvGraphicFramePr>
            <a:graphicFrameLocks noGrp="1"/>
          </p:cNvGraphicFramePr>
          <p:nvPr>
            <p:ph idx="1"/>
            <p:extLst/>
          </p:nvPr>
        </p:nvGraphicFramePr>
        <p:xfrm>
          <a:off x="628650" y="2019500"/>
          <a:ext cx="7886700" cy="3470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0297" y="2286000"/>
            <a:ext cx="2526632" cy="2286000"/>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78354" y="2957964"/>
            <a:ext cx="2436996" cy="2532008"/>
          </a:xfrm>
          <a:prstGeom prst="rect">
            <a:avLst/>
          </a:prstGeom>
        </p:spPr>
      </p:pic>
    </p:spTree>
    <p:extLst>
      <p:ext uri="{BB962C8B-B14F-4D97-AF65-F5344CB8AC3E}">
        <p14:creationId xmlns:p14="http://schemas.microsoft.com/office/powerpoint/2010/main" val="36284647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7 QD (recast) – </a:t>
            </a:r>
            <a:r>
              <a:rPr lang="en-IE" b="1" dirty="0">
                <a:solidFill>
                  <a:srgbClr val="C00000"/>
                </a:solidFill>
                <a:effectLst>
                  <a:outerShdw blurRad="38100" dist="38100" dir="2700000" algn="tl">
                    <a:srgbClr val="000000">
                      <a:alpha val="43137"/>
                    </a:srgbClr>
                  </a:outerShdw>
                </a:effectLst>
              </a:rPr>
              <a:t>Actors of Protection</a:t>
            </a:r>
          </a:p>
        </p:txBody>
      </p:sp>
      <p:sp>
        <p:nvSpPr>
          <p:cNvPr id="3" name="Content Placeholder 2"/>
          <p:cNvSpPr>
            <a:spLocks noGrp="1"/>
          </p:cNvSpPr>
          <p:nvPr>
            <p:ph idx="1"/>
          </p:nvPr>
        </p:nvSpPr>
        <p:spPr>
          <a:xfrm>
            <a:off x="628650" y="1613140"/>
            <a:ext cx="7886700" cy="4770406"/>
          </a:xfrm>
        </p:spPr>
        <p:txBody>
          <a:bodyPr>
            <a:normAutofit/>
          </a:bodyPr>
          <a:lstStyle/>
          <a:p>
            <a:pPr>
              <a:buFont typeface="Symbol" panose="05050102010706020507" pitchFamily="18" charset="2"/>
              <a:buChar char="Þ"/>
            </a:pPr>
            <a:r>
              <a:rPr lang="en-IE" b="1" dirty="0"/>
              <a:t>Protection against persecution</a:t>
            </a:r>
            <a:r>
              <a:rPr lang="en-IE" dirty="0"/>
              <a:t> (or serious harm)</a:t>
            </a:r>
            <a:r>
              <a:rPr lang="en-IE" b="1" dirty="0"/>
              <a:t> can only be provided by:</a:t>
            </a:r>
            <a:r>
              <a:rPr lang="en-IE" dirty="0"/>
              <a:t> </a:t>
            </a:r>
          </a:p>
          <a:p>
            <a:pPr marL="0" indent="0">
              <a:buNone/>
            </a:pPr>
            <a:endParaRPr lang="en-IE" dirty="0"/>
          </a:p>
          <a:p>
            <a:pPr marL="457200" indent="-457200">
              <a:buFont typeface="+mj-lt"/>
              <a:buAutoNum type="alphaLcParenR"/>
            </a:pPr>
            <a:r>
              <a:rPr lang="en-IE" dirty="0"/>
              <a:t>the </a:t>
            </a:r>
            <a:r>
              <a:rPr lang="en-IE" b="1" i="1" dirty="0">
                <a:solidFill>
                  <a:srgbClr val="C00000"/>
                </a:solidFill>
              </a:rPr>
              <a:t>State</a:t>
            </a:r>
            <a:r>
              <a:rPr lang="en-IE" dirty="0"/>
              <a:t>; </a:t>
            </a:r>
            <a:r>
              <a:rPr lang="en-IE" u="sng" dirty="0"/>
              <a:t>or</a:t>
            </a:r>
            <a:r>
              <a:rPr lang="en-IE" dirty="0"/>
              <a:t> </a:t>
            </a:r>
          </a:p>
          <a:p>
            <a:pPr marL="457200" indent="-457200">
              <a:buFont typeface="+mj-lt"/>
              <a:buAutoNum type="alphaLcParenR"/>
            </a:pPr>
            <a:r>
              <a:rPr lang="en-IE" b="1" i="1" dirty="0">
                <a:solidFill>
                  <a:srgbClr val="C00000"/>
                </a:solidFill>
              </a:rPr>
              <a:t>parties or organisations</a:t>
            </a:r>
            <a:r>
              <a:rPr lang="en-IE" dirty="0"/>
              <a:t>, including international organisations, </a:t>
            </a:r>
            <a:r>
              <a:rPr lang="en-IE" b="1" i="1" dirty="0">
                <a:solidFill>
                  <a:srgbClr val="C00000"/>
                </a:solidFill>
              </a:rPr>
              <a:t>controlling the State or a substantial part of the territory of the State</a:t>
            </a:r>
            <a:r>
              <a:rPr lang="en-IE" dirty="0"/>
              <a:t>; </a:t>
            </a:r>
            <a:r>
              <a:rPr lang="en-IE" b="1" dirty="0"/>
              <a:t>provided they are willing and able to offer protection </a:t>
            </a:r>
            <a:r>
              <a:rPr lang="en-IE" dirty="0"/>
              <a:t>in accordance with paragraph 2.</a:t>
            </a:r>
          </a:p>
        </p:txBody>
      </p:sp>
    </p:spTree>
    <p:extLst>
      <p:ext uri="{BB962C8B-B14F-4D97-AF65-F5344CB8AC3E}">
        <p14:creationId xmlns:p14="http://schemas.microsoft.com/office/powerpoint/2010/main" val="31772460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 7 QD (recast) – </a:t>
            </a:r>
            <a:r>
              <a:rPr lang="en-IE" b="1" dirty="0">
                <a:solidFill>
                  <a:srgbClr val="C00000"/>
                </a:solidFill>
                <a:effectLst>
                  <a:outerShdw blurRad="38100" dist="38100" dir="2700000" algn="tl">
                    <a:srgbClr val="000000">
                      <a:alpha val="43137"/>
                    </a:srgbClr>
                  </a:outerShdw>
                </a:effectLst>
              </a:rPr>
              <a:t>Actors of Protection</a:t>
            </a:r>
            <a:r>
              <a:rPr lang="en-IE" b="0" i="1" dirty="0"/>
              <a:t> (Contd.)</a:t>
            </a:r>
          </a:p>
        </p:txBody>
      </p:sp>
      <p:sp>
        <p:nvSpPr>
          <p:cNvPr id="3" name="Content Placeholder 2"/>
          <p:cNvSpPr>
            <a:spLocks noGrp="1"/>
          </p:cNvSpPr>
          <p:nvPr>
            <p:ph idx="1"/>
          </p:nvPr>
        </p:nvSpPr>
        <p:spPr>
          <a:xfrm>
            <a:off x="628650" y="1613140"/>
            <a:ext cx="7886700" cy="4770406"/>
          </a:xfrm>
        </p:spPr>
        <p:txBody>
          <a:bodyPr>
            <a:normAutofit/>
          </a:bodyPr>
          <a:lstStyle/>
          <a:p>
            <a:pPr>
              <a:buFont typeface="Symbol" panose="05050102010706020507" pitchFamily="18" charset="2"/>
              <a:buChar char="Þ"/>
            </a:pPr>
            <a:r>
              <a:rPr lang="en-IE" dirty="0"/>
              <a:t>Protection against persecution or serious harm must be </a:t>
            </a:r>
            <a:r>
              <a:rPr lang="en-IE" b="1" i="1" dirty="0">
                <a:solidFill>
                  <a:srgbClr val="C00000"/>
                </a:solidFill>
              </a:rPr>
              <a:t>effective</a:t>
            </a:r>
            <a:r>
              <a:rPr lang="en-IE" dirty="0">
                <a:solidFill>
                  <a:srgbClr val="C00000"/>
                </a:solidFill>
              </a:rPr>
              <a:t> </a:t>
            </a:r>
            <a:r>
              <a:rPr lang="en-IE" dirty="0"/>
              <a:t>and of a </a:t>
            </a:r>
            <a:r>
              <a:rPr lang="en-IE" b="1" i="1" dirty="0">
                <a:solidFill>
                  <a:srgbClr val="C00000"/>
                </a:solidFill>
              </a:rPr>
              <a:t>non-temporary</a:t>
            </a:r>
            <a:r>
              <a:rPr lang="en-IE" dirty="0"/>
              <a:t> nature. </a:t>
            </a:r>
          </a:p>
          <a:p>
            <a:pPr>
              <a:buFont typeface="Symbol" panose="05050102010706020507" pitchFamily="18" charset="2"/>
              <a:buChar char="Þ"/>
            </a:pPr>
            <a:endParaRPr lang="en-IE" dirty="0"/>
          </a:p>
          <a:p>
            <a:pPr>
              <a:buFont typeface="Symbol" panose="05050102010706020507" pitchFamily="18" charset="2"/>
              <a:buChar char="Þ"/>
            </a:pPr>
            <a:r>
              <a:rPr lang="en-IE" dirty="0"/>
              <a:t>Such protection is generally provided when the actors mentioned [above] take </a:t>
            </a:r>
            <a:r>
              <a:rPr lang="en-IE" b="1" dirty="0"/>
              <a:t>reasonable steps to prevent the persecution</a:t>
            </a:r>
            <a:r>
              <a:rPr lang="en-IE" dirty="0"/>
              <a:t> (or suffering of serious harm), inter alia, by operating an </a:t>
            </a:r>
            <a:r>
              <a:rPr lang="en-IE" b="1" i="1" dirty="0">
                <a:solidFill>
                  <a:srgbClr val="C00000"/>
                </a:solidFill>
              </a:rPr>
              <a:t>effective legal system</a:t>
            </a:r>
            <a:r>
              <a:rPr lang="en-IE" b="1" dirty="0">
                <a:solidFill>
                  <a:srgbClr val="C00000"/>
                </a:solidFill>
              </a:rPr>
              <a:t> </a:t>
            </a:r>
            <a:r>
              <a:rPr lang="en-IE" b="1" dirty="0"/>
              <a:t>for the detection, prosecution and punishment of acts constituting persecution</a:t>
            </a:r>
            <a:r>
              <a:rPr lang="en-IE" dirty="0"/>
              <a:t> (or serious harm), </a:t>
            </a:r>
            <a:r>
              <a:rPr lang="en-IE" u="sng" dirty="0"/>
              <a:t>and</a:t>
            </a:r>
            <a:r>
              <a:rPr lang="en-IE" dirty="0"/>
              <a:t> when the applicant has</a:t>
            </a:r>
            <a:r>
              <a:rPr lang="en-IE" dirty="0">
                <a:solidFill>
                  <a:srgbClr val="C00000"/>
                </a:solidFill>
              </a:rPr>
              <a:t> </a:t>
            </a:r>
            <a:r>
              <a:rPr lang="en-IE" b="1" i="1" dirty="0">
                <a:solidFill>
                  <a:srgbClr val="C00000"/>
                </a:solidFill>
              </a:rPr>
              <a:t>access</a:t>
            </a:r>
            <a:r>
              <a:rPr lang="en-IE" b="1" i="1" dirty="0">
                <a:solidFill>
                  <a:srgbClr val="FF0000"/>
                </a:solidFill>
              </a:rPr>
              <a:t> </a:t>
            </a:r>
            <a:r>
              <a:rPr lang="en-IE" b="1" dirty="0"/>
              <a:t>to such protection</a:t>
            </a:r>
          </a:p>
        </p:txBody>
      </p:sp>
    </p:spTree>
    <p:extLst>
      <p:ext uri="{BB962C8B-B14F-4D97-AF65-F5344CB8AC3E}">
        <p14:creationId xmlns:p14="http://schemas.microsoft.com/office/powerpoint/2010/main" val="4009256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States’ (Un)willingness and (In)ability to Protect: </a:t>
            </a:r>
            <a:r>
              <a:rPr lang="en-GB" b="1" i="1" dirty="0"/>
              <a:t>Diverse Scenarios</a:t>
            </a:r>
            <a:endParaRPr lang="en-IE" i="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90237349"/>
              </p:ext>
            </p:extLst>
          </p:nvPr>
        </p:nvGraphicFramePr>
        <p:xfrm>
          <a:off x="628650" y="1915063"/>
          <a:ext cx="7886700" cy="3799988"/>
        </p:xfrm>
        <a:graphic>
          <a:graphicData uri="http://schemas.openxmlformats.org/drawingml/2006/table">
            <a:tbl>
              <a:tblPr firstRow="1" bandRow="1">
                <a:tableStyleId>{5C22544A-7EE6-4342-B048-85BDC9FD1C3A}</a:tableStyleId>
              </a:tblPr>
              <a:tblGrid>
                <a:gridCol w="1630880">
                  <a:extLst>
                    <a:ext uri="{9D8B030D-6E8A-4147-A177-3AD203B41FA5}">
                      <a16:colId xmlns:a16="http://schemas.microsoft.com/office/drawing/2014/main" val="20000"/>
                    </a:ext>
                  </a:extLst>
                </a:gridCol>
                <a:gridCol w="3024740">
                  <a:extLst>
                    <a:ext uri="{9D8B030D-6E8A-4147-A177-3AD203B41FA5}">
                      <a16:colId xmlns:a16="http://schemas.microsoft.com/office/drawing/2014/main" val="20001"/>
                    </a:ext>
                  </a:extLst>
                </a:gridCol>
                <a:gridCol w="3231080">
                  <a:extLst>
                    <a:ext uri="{9D8B030D-6E8A-4147-A177-3AD203B41FA5}">
                      <a16:colId xmlns:a16="http://schemas.microsoft.com/office/drawing/2014/main" val="20002"/>
                    </a:ext>
                  </a:extLst>
                </a:gridCol>
              </a:tblGrid>
              <a:tr h="708123">
                <a:tc>
                  <a:txBody>
                    <a:bodyPr/>
                    <a:lstStyle/>
                    <a:p>
                      <a:endParaRPr lang="en-IE" sz="1400" dirty="0"/>
                    </a:p>
                  </a:txBody>
                  <a:tcPr marL="68580" marR="68580" marT="34290" marB="34290"/>
                </a:tc>
                <a:tc>
                  <a:txBody>
                    <a:bodyPr/>
                    <a:lstStyle/>
                    <a:p>
                      <a:r>
                        <a:rPr lang="en-IE" sz="2400" dirty="0"/>
                        <a:t>Able</a:t>
                      </a:r>
                    </a:p>
                  </a:txBody>
                  <a:tcPr marL="68580" marR="68580" marT="34290" marB="34290"/>
                </a:tc>
                <a:tc>
                  <a:txBody>
                    <a:bodyPr/>
                    <a:lstStyle/>
                    <a:p>
                      <a:r>
                        <a:rPr lang="en-IE" sz="2400" dirty="0"/>
                        <a:t>Unable</a:t>
                      </a:r>
                    </a:p>
                  </a:txBody>
                  <a:tcPr marL="68580" marR="68580" marT="34290" marB="34290"/>
                </a:tc>
                <a:extLst>
                  <a:ext uri="{0D108BD9-81ED-4DB2-BD59-A6C34878D82A}">
                    <a16:rowId xmlns:a16="http://schemas.microsoft.com/office/drawing/2014/main" val="10000"/>
                  </a:ext>
                </a:extLst>
              </a:tr>
              <a:tr h="1499285">
                <a:tc>
                  <a:txBody>
                    <a:bodyPr/>
                    <a:lstStyle/>
                    <a:p>
                      <a:r>
                        <a:rPr lang="en-IE" sz="2400" b="1" dirty="0">
                          <a:solidFill>
                            <a:schemeClr val="bg1"/>
                          </a:solidFill>
                          <a:effectLst/>
                        </a:rPr>
                        <a:t>Willing</a:t>
                      </a:r>
                    </a:p>
                  </a:txBody>
                  <a:tcPr marL="68580" marR="68580" marT="34290" marB="34290">
                    <a:solidFill>
                      <a:schemeClr val="accent1"/>
                    </a:solidFill>
                  </a:tcPr>
                </a:tc>
                <a:tc>
                  <a:txBody>
                    <a:bodyPr/>
                    <a:lstStyle/>
                    <a:p>
                      <a:r>
                        <a:rPr lang="en-IE" sz="2000" b="1" i="1" dirty="0"/>
                        <a:t>Scenario 1</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Refusal</a:t>
                      </a:r>
                      <a:r>
                        <a:rPr lang="en-IE" sz="2000" b="1" baseline="0" dirty="0">
                          <a:sym typeface="Symbol" panose="05050102010706020507" pitchFamily="18" charset="2"/>
                        </a:rPr>
                        <a:t> of international protection</a:t>
                      </a:r>
                    </a:p>
                    <a:p>
                      <a:pPr marL="0" indent="0">
                        <a:buFont typeface="Symbol" panose="05050102010706020507" pitchFamily="18" charset="2"/>
                        <a:buNone/>
                      </a:pPr>
                      <a:endParaRPr lang="en-IE" sz="2000" b="1" dirty="0"/>
                    </a:p>
                  </a:txBody>
                  <a:tcPr marL="68580" marR="68580" marT="34290" marB="34290">
                    <a:solidFill>
                      <a:schemeClr val="accent2">
                        <a:lumMod val="60000"/>
                        <a:lumOff val="40000"/>
                      </a:schemeClr>
                    </a:solidFill>
                  </a:tcPr>
                </a:tc>
                <a:tc>
                  <a:txBody>
                    <a:bodyPr/>
                    <a:lstStyle/>
                    <a:p>
                      <a:r>
                        <a:rPr lang="en-IE" sz="2000" b="1" i="1" dirty="0"/>
                        <a:t>Scenario 2</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a:t>
                      </a:r>
                      <a:r>
                        <a:rPr lang="en-IE" sz="2000" b="1" baseline="0" dirty="0">
                          <a:sym typeface="Symbol" panose="05050102010706020507" pitchFamily="18" charset="2"/>
                        </a:rPr>
                        <a:t> protection</a:t>
                      </a:r>
                      <a:endParaRPr lang="en-IE" sz="2000" b="1" dirty="0"/>
                    </a:p>
                  </a:txBody>
                  <a:tcPr marL="68580" marR="68580" marT="34290" marB="34290">
                    <a:solidFill>
                      <a:schemeClr val="accent6">
                        <a:lumMod val="60000"/>
                        <a:lumOff val="40000"/>
                      </a:schemeClr>
                    </a:solidFill>
                  </a:tcPr>
                </a:tc>
                <a:extLst>
                  <a:ext uri="{0D108BD9-81ED-4DB2-BD59-A6C34878D82A}">
                    <a16:rowId xmlns:a16="http://schemas.microsoft.com/office/drawing/2014/main" val="10001"/>
                  </a:ext>
                </a:extLst>
              </a:tr>
              <a:tr h="1499285">
                <a:tc>
                  <a:txBody>
                    <a:bodyPr/>
                    <a:lstStyle/>
                    <a:p>
                      <a:r>
                        <a:rPr lang="en-IE" sz="2400" b="1" dirty="0">
                          <a:solidFill>
                            <a:schemeClr val="bg1"/>
                          </a:solidFill>
                        </a:rPr>
                        <a:t>Unwilling</a:t>
                      </a:r>
                      <a:r>
                        <a:rPr lang="en-IE" sz="2400" b="1" baseline="0" dirty="0">
                          <a:solidFill>
                            <a:schemeClr val="bg1"/>
                          </a:solidFill>
                        </a:rPr>
                        <a:t> </a:t>
                      </a:r>
                      <a:endParaRPr lang="en-IE" sz="2400" b="1" dirty="0">
                        <a:solidFill>
                          <a:schemeClr val="bg1"/>
                        </a:solidFill>
                      </a:endParaRPr>
                    </a:p>
                  </a:txBody>
                  <a:tcPr marL="68580" marR="68580" marT="34290" marB="34290">
                    <a:solidFill>
                      <a:schemeClr val="accent1"/>
                    </a:solidFill>
                  </a:tcPr>
                </a:tc>
                <a:tc>
                  <a:txBody>
                    <a:bodyPr/>
                    <a:lstStyle/>
                    <a:p>
                      <a:r>
                        <a:rPr lang="en-IE" sz="2000" b="1" i="1" dirty="0"/>
                        <a:t>Scenario 3</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 protection</a:t>
                      </a:r>
                      <a:endParaRPr lang="en-IE" sz="2000" b="1" dirty="0"/>
                    </a:p>
                  </a:txBody>
                  <a:tcPr marL="68580" marR="68580" marT="34290" marB="34290">
                    <a:solidFill>
                      <a:schemeClr val="accent6">
                        <a:lumMod val="60000"/>
                        <a:lumOff val="40000"/>
                      </a:schemeClr>
                    </a:solidFill>
                  </a:tcPr>
                </a:tc>
                <a:tc>
                  <a:txBody>
                    <a:bodyPr/>
                    <a:lstStyle/>
                    <a:p>
                      <a:r>
                        <a:rPr lang="en-IE" sz="2000" b="1" i="1" dirty="0"/>
                        <a:t>Scenario 4</a:t>
                      </a:r>
                    </a:p>
                    <a:p>
                      <a:endParaRPr lang="en-IE" sz="2000" b="1" dirty="0"/>
                    </a:p>
                    <a:p>
                      <a:pPr marL="342900" indent="-342900">
                        <a:buFont typeface="Symbol" panose="05050102010706020507" pitchFamily="18" charset="2"/>
                        <a:buChar char="Þ"/>
                      </a:pPr>
                      <a:r>
                        <a:rPr lang="en-IE" sz="2000" b="1" dirty="0">
                          <a:sym typeface="Symbol" panose="05050102010706020507" pitchFamily="18" charset="2"/>
                        </a:rPr>
                        <a:t>Grant of international protection</a:t>
                      </a:r>
                      <a:endParaRPr lang="en-IE" sz="2000" b="1" dirty="0"/>
                    </a:p>
                  </a:txBody>
                  <a:tcPr marL="68580" marR="68580" marT="34290" marB="34290">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0706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t>Abdulla &amp; </a:t>
            </a:r>
            <a:r>
              <a:rPr lang="en-IE" b="1" i="1" dirty="0" err="1"/>
              <a:t>ors</a:t>
            </a:r>
            <a:r>
              <a:rPr lang="en-IE" b="1" i="1" dirty="0"/>
              <a:t> v </a:t>
            </a:r>
            <a:r>
              <a:rPr lang="en-IE" b="1" i="1" dirty="0" err="1"/>
              <a:t>BRDeutschland</a:t>
            </a:r>
            <a:r>
              <a:rPr lang="en-IE" b="1" i="1" dirty="0"/>
              <a:t> </a:t>
            </a:r>
            <a:r>
              <a:rPr lang="en-IE" b="0" dirty="0"/>
              <a:t>(C-175/08)</a:t>
            </a:r>
          </a:p>
        </p:txBody>
      </p:sp>
      <p:sp>
        <p:nvSpPr>
          <p:cNvPr id="3" name="Content Placeholder 2"/>
          <p:cNvSpPr>
            <a:spLocks noGrp="1"/>
          </p:cNvSpPr>
          <p:nvPr>
            <p:ph idx="1"/>
          </p:nvPr>
        </p:nvSpPr>
        <p:spPr>
          <a:xfrm>
            <a:off x="628650" y="1417640"/>
            <a:ext cx="8012430" cy="5034918"/>
          </a:xfrm>
        </p:spPr>
        <p:txBody>
          <a:bodyPr>
            <a:noAutofit/>
          </a:bodyPr>
          <a:lstStyle/>
          <a:p>
            <a:pPr fontAlgn="base">
              <a:buFont typeface="Wingdings" panose="05000000000000000000" pitchFamily="2" charset="2"/>
              <a:buChar char="Ø"/>
            </a:pPr>
            <a:r>
              <a:rPr lang="en-IE" sz="2200" dirty="0"/>
              <a:t>‘(…) the </a:t>
            </a:r>
            <a:r>
              <a:rPr lang="en-IE" sz="2200" b="1" dirty="0"/>
              <a:t>circumstances which demonstrate the country of origin’s inability or, conversely, its ability to ensure protection against acts of persecution constitute a crucial element in the assessment which leads to the granting of, or, as the case may be, by means of the opposite conclusion, to the cessation of refugee status</a:t>
            </a:r>
            <a:r>
              <a:rPr lang="en-IE" sz="2200" dirty="0"/>
              <a:t>. </a:t>
            </a:r>
            <a:r>
              <a:rPr lang="en-IE" sz="2200" i="1" dirty="0"/>
              <a:t>(para. 69)</a:t>
            </a:r>
          </a:p>
          <a:p>
            <a:pPr fontAlgn="base">
              <a:buFont typeface="Wingdings" panose="05000000000000000000" pitchFamily="2" charset="2"/>
              <a:buChar char="Ø"/>
            </a:pPr>
            <a:r>
              <a:rPr lang="en-IE" sz="2200" dirty="0"/>
              <a:t>Consequently, </a:t>
            </a:r>
            <a:r>
              <a:rPr lang="en-IE" sz="2200" b="1" dirty="0"/>
              <a:t>refugee status ceases to exist where the national concerned no longer appears to be exposed, in his country of origin, to circumstances which demonstrate that that country is unable to guarantee him protection against acts of persecution against his person</a:t>
            </a:r>
            <a:r>
              <a:rPr lang="en-IE" sz="2200" dirty="0"/>
              <a:t> for one of the five reasons listed in Article 2(c) of the Directive. (…). </a:t>
            </a:r>
            <a:r>
              <a:rPr lang="en-IE" sz="2200" i="1" dirty="0"/>
              <a:t>(para. 70)</a:t>
            </a:r>
            <a:endParaRPr lang="en-IE" sz="2200" dirty="0"/>
          </a:p>
        </p:txBody>
      </p:sp>
    </p:spTree>
    <p:extLst>
      <p:ext uri="{BB962C8B-B14F-4D97-AF65-F5344CB8AC3E}">
        <p14:creationId xmlns:p14="http://schemas.microsoft.com/office/powerpoint/2010/main" val="1991259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a:t>Abdulla &amp; </a:t>
            </a:r>
            <a:r>
              <a:rPr lang="en-IE" b="1" i="1" dirty="0" err="1"/>
              <a:t>ors</a:t>
            </a:r>
            <a:r>
              <a:rPr lang="en-IE" b="1" i="1" dirty="0"/>
              <a:t> v </a:t>
            </a:r>
            <a:r>
              <a:rPr lang="en-IE" b="1" i="1" dirty="0" err="1"/>
              <a:t>BRDeutschland</a:t>
            </a:r>
            <a:r>
              <a:rPr lang="en-IE" b="1" i="1" dirty="0"/>
              <a:t> </a:t>
            </a:r>
            <a:r>
              <a:rPr lang="en-IE" b="0" dirty="0"/>
              <a:t>(Contd.)</a:t>
            </a:r>
          </a:p>
        </p:txBody>
      </p:sp>
      <p:sp>
        <p:nvSpPr>
          <p:cNvPr id="3" name="Content Placeholder 2"/>
          <p:cNvSpPr>
            <a:spLocks noGrp="1"/>
          </p:cNvSpPr>
          <p:nvPr>
            <p:ph idx="1"/>
          </p:nvPr>
        </p:nvSpPr>
        <p:spPr>
          <a:xfrm>
            <a:off x="628650" y="1417640"/>
            <a:ext cx="8012430" cy="5034918"/>
          </a:xfrm>
        </p:spPr>
        <p:txBody>
          <a:bodyPr>
            <a:noAutofit/>
          </a:bodyPr>
          <a:lstStyle/>
          <a:p>
            <a:pPr fontAlgn="base">
              <a:buFont typeface="Wingdings" panose="05000000000000000000" pitchFamily="2" charset="2"/>
              <a:buChar char="Ø"/>
            </a:pPr>
            <a:r>
              <a:rPr lang="en-IE" dirty="0"/>
              <a:t>(…), the </a:t>
            </a:r>
            <a:r>
              <a:rPr lang="en-IE" b="1" dirty="0"/>
              <a:t>competent authorities</a:t>
            </a:r>
            <a:r>
              <a:rPr lang="en-IE" dirty="0"/>
              <a:t>, by reference to Article 7(2) of the Directive,</a:t>
            </a:r>
            <a:r>
              <a:rPr lang="en-IE" b="1" dirty="0"/>
              <a:t> must verify, having regard to the refugee’s individual situation, that the actor or actors of protection of the third country in question have taken reasonable steps to prevent the persecution, that they therefore operate, inter alia, an effective legal system for the detection, prosecution and punishment of acts constituting persecution</a:t>
            </a:r>
            <a:r>
              <a:rPr lang="en-IE" dirty="0"/>
              <a:t> and that </a:t>
            </a:r>
            <a:r>
              <a:rPr lang="en-IE" b="1" dirty="0"/>
              <a:t>the national concerned will have access to such protection</a:t>
            </a:r>
            <a:r>
              <a:rPr lang="en-IE" dirty="0"/>
              <a:t> (…). </a:t>
            </a:r>
            <a:r>
              <a:rPr lang="en-IE" i="1" dirty="0"/>
              <a:t>(para. 71)</a:t>
            </a:r>
            <a:endParaRPr lang="en-IE" dirty="0"/>
          </a:p>
        </p:txBody>
      </p:sp>
    </p:spTree>
    <p:extLst>
      <p:ext uri="{BB962C8B-B14F-4D97-AF65-F5344CB8AC3E}">
        <p14:creationId xmlns:p14="http://schemas.microsoft.com/office/powerpoint/2010/main" val="34244387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b="1" dirty="0"/>
              <a:t>Article 8 – </a:t>
            </a:r>
            <a:r>
              <a:rPr lang="en-IE" b="1" dirty="0">
                <a:solidFill>
                  <a:srgbClr val="C00000"/>
                </a:solidFill>
                <a:effectLst>
                  <a:outerShdw blurRad="38100" dist="38100" dir="2700000" algn="tl">
                    <a:srgbClr val="000000">
                      <a:alpha val="43137"/>
                    </a:srgbClr>
                  </a:outerShdw>
                </a:effectLst>
              </a:rPr>
              <a:t>Internal Protection</a:t>
            </a:r>
            <a:r>
              <a:rPr lang="en-IE" dirty="0"/>
              <a:t> </a:t>
            </a:r>
          </a:p>
        </p:txBody>
      </p:sp>
      <p:sp>
        <p:nvSpPr>
          <p:cNvPr id="3" name="Content Placeholder 2"/>
          <p:cNvSpPr>
            <a:spLocks noGrp="1"/>
          </p:cNvSpPr>
          <p:nvPr>
            <p:ph idx="1"/>
          </p:nvPr>
        </p:nvSpPr>
        <p:spPr/>
        <p:txBody>
          <a:bodyPr>
            <a:normAutofit lnSpcReduction="10000"/>
          </a:bodyPr>
          <a:lstStyle/>
          <a:p>
            <a:pPr marL="0" indent="0">
              <a:buNone/>
            </a:pPr>
            <a:r>
              <a:rPr lang="en-IE" b="1" dirty="0"/>
              <a:t>Art. 8(1)</a:t>
            </a:r>
            <a:r>
              <a:rPr lang="en-IE" dirty="0"/>
              <a:t>: ‘As part of the assessment of the application for international protection, Member States </a:t>
            </a:r>
            <a:r>
              <a:rPr lang="en-IE" b="1" i="1" dirty="0">
                <a:solidFill>
                  <a:srgbClr val="C00000"/>
                </a:solidFill>
              </a:rPr>
              <a:t>may</a:t>
            </a:r>
            <a:r>
              <a:rPr lang="en-IE" b="1" i="1" dirty="0">
                <a:solidFill>
                  <a:srgbClr val="FF0000"/>
                </a:solidFill>
              </a:rPr>
              <a:t> </a:t>
            </a:r>
            <a:r>
              <a:rPr lang="en-IE" dirty="0"/>
              <a:t>determine that an applicant is not in need of international protection </a:t>
            </a:r>
            <a:r>
              <a:rPr lang="en-IE" b="1" dirty="0"/>
              <a:t>if in a part of the country of origin</a:t>
            </a:r>
            <a:r>
              <a:rPr lang="en-IE" dirty="0"/>
              <a:t>, he or she: </a:t>
            </a:r>
          </a:p>
          <a:p>
            <a:pPr marL="385763" indent="-385763">
              <a:buAutoNum type="alphaLcParenBoth"/>
            </a:pPr>
            <a:endParaRPr lang="en-IE" dirty="0"/>
          </a:p>
          <a:p>
            <a:pPr marL="385763" indent="-385763">
              <a:buAutoNum type="alphaLcParenBoth"/>
            </a:pPr>
            <a:r>
              <a:rPr lang="en-IE" dirty="0"/>
              <a:t>has </a:t>
            </a:r>
            <a:r>
              <a:rPr lang="en-IE" b="1" dirty="0"/>
              <a:t>no well-founded fear of being persecuted</a:t>
            </a:r>
            <a:r>
              <a:rPr lang="en-IE" dirty="0"/>
              <a:t> or is not at real risk of suffering serious harm; or </a:t>
            </a:r>
          </a:p>
          <a:p>
            <a:pPr marL="385763" indent="-385763">
              <a:buAutoNum type="alphaLcParenBoth"/>
            </a:pPr>
            <a:r>
              <a:rPr lang="en-IE" dirty="0"/>
              <a:t>has </a:t>
            </a:r>
            <a:r>
              <a:rPr lang="en-IE" b="1" dirty="0"/>
              <a:t>access to protection against persecution</a:t>
            </a:r>
            <a:r>
              <a:rPr lang="en-IE" dirty="0"/>
              <a:t> or serious harm as defined in Article 7; </a:t>
            </a:r>
            <a:r>
              <a:rPr lang="en-IE" u="sng" dirty="0"/>
              <a:t>and</a:t>
            </a:r>
            <a:r>
              <a:rPr lang="en-IE" dirty="0"/>
              <a:t> he or she </a:t>
            </a:r>
            <a:r>
              <a:rPr lang="en-IE" b="1" dirty="0"/>
              <a:t>can safely </a:t>
            </a:r>
            <a:r>
              <a:rPr lang="en-IE" u="sng" dirty="0"/>
              <a:t>and</a:t>
            </a:r>
            <a:r>
              <a:rPr lang="en-IE" b="1" dirty="0"/>
              <a:t> legally travel </a:t>
            </a:r>
            <a:r>
              <a:rPr lang="en-IE" dirty="0"/>
              <a:t>to</a:t>
            </a:r>
            <a:r>
              <a:rPr lang="en-IE" b="1" dirty="0"/>
              <a:t> </a:t>
            </a:r>
            <a:r>
              <a:rPr lang="en-IE" u="sng" dirty="0"/>
              <a:t>and</a:t>
            </a:r>
            <a:r>
              <a:rPr lang="en-IE" b="1" dirty="0"/>
              <a:t> gain admittance</a:t>
            </a:r>
            <a:r>
              <a:rPr lang="en-IE" dirty="0"/>
              <a:t> to that part of the country </a:t>
            </a:r>
            <a:r>
              <a:rPr lang="en-IE" u="sng" dirty="0"/>
              <a:t>and</a:t>
            </a:r>
            <a:r>
              <a:rPr lang="en-IE" dirty="0"/>
              <a:t> can </a:t>
            </a:r>
            <a:r>
              <a:rPr lang="en-IE" b="1" dirty="0"/>
              <a:t>reasonably be expected to settle there</a:t>
            </a:r>
            <a:r>
              <a:rPr lang="en-IE" dirty="0"/>
              <a:t>’. </a:t>
            </a:r>
          </a:p>
        </p:txBody>
      </p:sp>
    </p:spTree>
    <p:extLst>
      <p:ext uri="{BB962C8B-B14F-4D97-AF65-F5344CB8AC3E}">
        <p14:creationId xmlns:p14="http://schemas.microsoft.com/office/powerpoint/2010/main" val="1151894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b="1" i="1" dirty="0" err="1"/>
              <a:t>Meki</a:t>
            </a:r>
            <a:r>
              <a:rPr lang="en-IE" b="1" i="1" dirty="0"/>
              <a:t> </a:t>
            </a:r>
            <a:r>
              <a:rPr lang="en-IE" b="1" i="1" dirty="0" err="1"/>
              <a:t>Elgafaji</a:t>
            </a:r>
            <a:r>
              <a:rPr lang="en-IE" b="1" i="1" dirty="0"/>
              <a:t> and Noor </a:t>
            </a:r>
            <a:r>
              <a:rPr lang="en-IE" b="1" i="1" dirty="0" err="1"/>
              <a:t>Elgafaji</a:t>
            </a:r>
            <a:r>
              <a:rPr lang="en-IE" b="1" i="1" dirty="0"/>
              <a:t> v </a:t>
            </a:r>
            <a:r>
              <a:rPr lang="en-IE" b="1" i="1" dirty="0" err="1"/>
              <a:t>Staatssecretaris</a:t>
            </a:r>
            <a:r>
              <a:rPr lang="en-IE" b="1" i="1" dirty="0"/>
              <a:t> van </a:t>
            </a:r>
            <a:r>
              <a:rPr lang="en-IE" b="1" i="1" dirty="0" err="1"/>
              <a:t>Justitie</a:t>
            </a:r>
            <a:r>
              <a:rPr lang="en-IE" b="1" dirty="0"/>
              <a:t> </a:t>
            </a:r>
            <a:r>
              <a:rPr lang="en-IE" b="0" dirty="0"/>
              <a:t>(Case C-465/07)</a:t>
            </a:r>
          </a:p>
        </p:txBody>
      </p:sp>
      <p:sp>
        <p:nvSpPr>
          <p:cNvPr id="3" name="Content Placeholder 2"/>
          <p:cNvSpPr>
            <a:spLocks noGrp="1"/>
          </p:cNvSpPr>
          <p:nvPr>
            <p:ph idx="1"/>
          </p:nvPr>
        </p:nvSpPr>
        <p:spPr>
          <a:xfrm>
            <a:off x="628650" y="1605296"/>
            <a:ext cx="7886700" cy="4786877"/>
          </a:xfrm>
        </p:spPr>
        <p:txBody>
          <a:bodyPr>
            <a:normAutofit fontScale="92500" lnSpcReduction="20000"/>
          </a:bodyPr>
          <a:lstStyle/>
          <a:p>
            <a:pPr marL="0" indent="0">
              <a:buNone/>
            </a:pPr>
            <a:r>
              <a:rPr lang="en-GB" dirty="0"/>
              <a:t>The CJEU has not yet had an opportunity to directly address Article 8 issues except the indirect references to internal protection in the </a:t>
            </a:r>
            <a:r>
              <a:rPr lang="en-GB" i="1" dirty="0" err="1"/>
              <a:t>Elgafaji</a:t>
            </a:r>
            <a:r>
              <a:rPr lang="en-GB" i="1" dirty="0"/>
              <a:t> </a:t>
            </a:r>
            <a:r>
              <a:rPr lang="en-GB" dirty="0"/>
              <a:t>case (at para. 40):</a:t>
            </a:r>
          </a:p>
          <a:p>
            <a:pPr marL="0" indent="0">
              <a:buNone/>
            </a:pPr>
            <a:endParaRPr lang="en-GB" dirty="0"/>
          </a:p>
          <a:p>
            <a:pPr marL="0" indent="0">
              <a:buNone/>
            </a:pPr>
            <a:r>
              <a:rPr lang="en-IE" dirty="0"/>
              <a:t>‘(…) in the individual assessment of an application for subsidiary protection, under Article 4(3) of the Directive, the following may be taken into account:</a:t>
            </a:r>
            <a:endParaRPr lang="en-GB" dirty="0"/>
          </a:p>
          <a:p>
            <a:r>
              <a:rPr lang="en-IE" dirty="0"/>
              <a:t>the </a:t>
            </a:r>
            <a:r>
              <a:rPr lang="en-IE" b="1" dirty="0"/>
              <a:t>geographical scope of the situation of indiscriminate violence and the actual destination of the applicant in the event that he is returned to the relevant country</a:t>
            </a:r>
            <a:r>
              <a:rPr lang="en-IE" dirty="0"/>
              <a:t>, (…), and</a:t>
            </a:r>
          </a:p>
          <a:p>
            <a:r>
              <a:rPr lang="en-IE" dirty="0"/>
              <a:t>the existence, if any, of a serious indication of real risk, such as that referred to in Article 4(4) of the Directive, an indication in the light of which the level of indiscriminate violence required for eligibility for subsidiary protection may be lower’.</a:t>
            </a:r>
          </a:p>
        </p:txBody>
      </p:sp>
    </p:spTree>
    <p:extLst>
      <p:ext uri="{BB962C8B-B14F-4D97-AF65-F5344CB8AC3E}">
        <p14:creationId xmlns:p14="http://schemas.microsoft.com/office/powerpoint/2010/main" val="3295871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Article 78(2) TFEU</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dirty="0"/>
              <a:t>2. (…), the European Parliament and the Council, (…), shall adopt measures for a common European asylum system comprising:</a:t>
            </a:r>
          </a:p>
          <a:p>
            <a:pPr marL="0" indent="0">
              <a:buNone/>
            </a:pPr>
            <a:r>
              <a:rPr lang="en-IE" dirty="0"/>
              <a:t>(a) a uniform status of asylum for nationals of third countries, valid throughout the Union; </a:t>
            </a:r>
          </a:p>
          <a:p>
            <a:pPr marL="0" indent="0">
              <a:buNone/>
            </a:pPr>
            <a:r>
              <a:rPr lang="en-IE" dirty="0"/>
              <a:t>(b) a uniform status of subsidiary protection for nationals of third countries who, without obtaining European asylum, are in need of international protection; </a:t>
            </a:r>
          </a:p>
          <a:p>
            <a:pPr marL="0" indent="0">
              <a:buNone/>
            </a:pPr>
            <a:r>
              <a:rPr lang="en-IE" dirty="0"/>
              <a:t>(c) a common system of temporary protection for displaced persons in the event of a massive inflow; </a:t>
            </a:r>
          </a:p>
          <a:p>
            <a:pPr marL="0" indent="0">
              <a:buNone/>
            </a:pPr>
            <a:r>
              <a:rPr lang="en-IE" dirty="0"/>
              <a:t>(d) common procedures for the granting and withdrawing of uniform asylum or subsidiary protection status; </a:t>
            </a:r>
          </a:p>
          <a:p>
            <a:pPr marL="0" indent="0">
              <a:buNone/>
            </a:pPr>
            <a:r>
              <a:rPr lang="en-IE" dirty="0"/>
              <a:t>(…)</a:t>
            </a:r>
          </a:p>
        </p:txBody>
      </p:sp>
    </p:spTree>
    <p:extLst>
      <p:ext uri="{BB962C8B-B14F-4D97-AF65-F5344CB8AC3E}">
        <p14:creationId xmlns:p14="http://schemas.microsoft.com/office/powerpoint/2010/main" val="39449255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bsidiary protection"/>
          <p:cNvPicPr>
            <a:picLocks noChangeAspect="1" noChangeArrowheads="1"/>
          </p:cNvPicPr>
          <p:nvPr/>
        </p:nvPicPr>
        <p:blipFill>
          <a:blip r:embed="rId2"/>
          <a:srcRect/>
          <a:stretch>
            <a:fillRect/>
          </a:stretch>
        </p:blipFill>
        <p:spPr bwMode="auto">
          <a:xfrm>
            <a:off x="1" y="-1028700"/>
            <a:ext cx="9144000" cy="898842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Subsidiary Protection –</a:t>
            </a:r>
            <a:r>
              <a:rPr lang="en-IE" dirty="0">
                <a:solidFill>
                  <a:srgbClr val="C00000"/>
                </a:solidFill>
                <a:effectLst>
                  <a:outerShdw blurRad="38100" dist="38100" dir="2700000" algn="tl">
                    <a:srgbClr val="000000">
                      <a:alpha val="43137"/>
                    </a:srgbClr>
                  </a:outerShdw>
                </a:effectLst>
              </a:rPr>
              <a:t> Definition</a:t>
            </a:r>
            <a:r>
              <a:rPr lang="en-IE" dirty="0"/>
              <a:t> </a:t>
            </a:r>
          </a:p>
        </p:txBody>
      </p:sp>
      <p:sp>
        <p:nvSpPr>
          <p:cNvPr id="3" name="Content Placeholder 2"/>
          <p:cNvSpPr>
            <a:spLocks noGrp="1"/>
          </p:cNvSpPr>
          <p:nvPr>
            <p:ph idx="1"/>
          </p:nvPr>
        </p:nvSpPr>
        <p:spPr>
          <a:xfrm>
            <a:off x="457200" y="1417639"/>
            <a:ext cx="8229600" cy="4708525"/>
          </a:xfrm>
        </p:spPr>
        <p:txBody>
          <a:bodyPr>
            <a:normAutofit lnSpcReduction="10000"/>
          </a:bodyPr>
          <a:lstStyle/>
          <a:p>
            <a:pPr>
              <a:buFont typeface="Symbol"/>
              <a:buChar char="Þ"/>
            </a:pPr>
            <a:r>
              <a:rPr lang="en-IE" b="1" dirty="0"/>
              <a:t>Article 2(f) QD (recast) </a:t>
            </a:r>
            <a:r>
              <a:rPr lang="en-IE" dirty="0"/>
              <a:t>defines a </a:t>
            </a:r>
            <a:r>
              <a:rPr lang="en-IE" b="1" dirty="0"/>
              <a:t>‘person eligible for subsidiary protection’</a:t>
            </a:r>
            <a:r>
              <a:rPr lang="en-IE" dirty="0"/>
              <a:t> as a: </a:t>
            </a:r>
          </a:p>
          <a:p>
            <a:pPr>
              <a:buNone/>
            </a:pPr>
            <a:endParaRPr lang="en-IE" sz="1000" dirty="0"/>
          </a:p>
          <a:p>
            <a:pPr>
              <a:buNone/>
            </a:pPr>
            <a:r>
              <a:rPr lang="en-IE" dirty="0"/>
              <a:t>	“third-country national or a stateless person </a:t>
            </a:r>
            <a:r>
              <a:rPr lang="en-IE" b="1" i="1" dirty="0">
                <a:solidFill>
                  <a:srgbClr val="C00000"/>
                </a:solidFill>
              </a:rPr>
              <a:t>who does not qualify as a refugee</a:t>
            </a:r>
            <a:r>
              <a:rPr lang="en-IE" dirty="0"/>
              <a:t> but in respect of whom </a:t>
            </a:r>
            <a:r>
              <a:rPr lang="en-IE" b="1" i="1" dirty="0">
                <a:solidFill>
                  <a:srgbClr val="C00000"/>
                </a:solidFill>
              </a:rPr>
              <a:t>substantial grounds </a:t>
            </a:r>
            <a:r>
              <a:rPr lang="en-IE" dirty="0"/>
              <a:t>have been shown for believing that the person concerned, if returned to his or her country of origin, or in the case of a stateless person, to his or her country of former habitual residence, would face a </a:t>
            </a:r>
            <a:r>
              <a:rPr lang="en-IE" b="1" i="1" dirty="0">
                <a:solidFill>
                  <a:srgbClr val="C00000"/>
                </a:solidFill>
              </a:rPr>
              <a:t>real risk </a:t>
            </a:r>
            <a:r>
              <a:rPr lang="en-IE" dirty="0"/>
              <a:t>of </a:t>
            </a:r>
            <a:r>
              <a:rPr lang="en-IE" b="1" i="1" dirty="0">
                <a:solidFill>
                  <a:srgbClr val="C00000"/>
                </a:solidFill>
              </a:rPr>
              <a:t>suffering serious harm </a:t>
            </a:r>
            <a:r>
              <a:rPr lang="en-IE" dirty="0"/>
              <a:t>(...), and to whom Article 17(1) and (2) does not apply, and is </a:t>
            </a:r>
            <a:r>
              <a:rPr lang="en-IE" b="1" i="1" dirty="0">
                <a:solidFill>
                  <a:srgbClr val="C00000"/>
                </a:solidFill>
              </a:rPr>
              <a:t>unable, or, owing to such risk, unwilling to avail himself or herself of the protection of that country</a:t>
            </a:r>
            <a:r>
              <a:rPr lang="en-IE" dirty="0"/>
              <a:t>”</a:t>
            </a:r>
          </a:p>
        </p:txBody>
      </p:sp>
    </p:spTree>
    <p:extLst>
      <p:ext uri="{BB962C8B-B14F-4D97-AF65-F5344CB8AC3E}">
        <p14:creationId xmlns:p14="http://schemas.microsoft.com/office/powerpoint/2010/main" val="1996427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IE" dirty="0"/>
              <a:t>Article 15 QD (recast) – </a:t>
            </a:r>
            <a:r>
              <a:rPr lang="en-IE" dirty="0">
                <a:solidFill>
                  <a:srgbClr val="C00000"/>
                </a:solidFill>
                <a:effectLst>
                  <a:outerShdw blurRad="38100" dist="38100" dir="2700000" algn="tl">
                    <a:srgbClr val="000000">
                      <a:alpha val="43137"/>
                    </a:srgbClr>
                  </a:outerShdw>
                </a:effectLst>
              </a:rPr>
              <a:t>Serious Harm</a:t>
            </a:r>
          </a:p>
        </p:txBody>
      </p:sp>
      <p:sp>
        <p:nvSpPr>
          <p:cNvPr id="3" name="Content Placeholder 2"/>
          <p:cNvSpPr>
            <a:spLocks noGrp="1"/>
          </p:cNvSpPr>
          <p:nvPr>
            <p:ph idx="1"/>
          </p:nvPr>
        </p:nvSpPr>
        <p:spPr>
          <a:xfrm>
            <a:off x="457200" y="1197735"/>
            <a:ext cx="8229600" cy="5203065"/>
          </a:xfrm>
        </p:spPr>
        <p:txBody>
          <a:bodyPr>
            <a:normAutofit fontScale="85000" lnSpcReduction="20000"/>
          </a:bodyPr>
          <a:lstStyle/>
          <a:p>
            <a:pPr marL="457200" indent="-457200">
              <a:buAutoNum type="alphaLcParenBoth"/>
            </a:pPr>
            <a:r>
              <a:rPr lang="en-IE" dirty="0"/>
              <a:t>the </a:t>
            </a:r>
            <a:r>
              <a:rPr lang="en-IE" b="1" i="1" dirty="0">
                <a:solidFill>
                  <a:srgbClr val="C00000"/>
                </a:solidFill>
              </a:rPr>
              <a:t>death penalty </a:t>
            </a:r>
            <a:r>
              <a:rPr lang="en-IE" dirty="0"/>
              <a:t>or </a:t>
            </a:r>
            <a:r>
              <a:rPr lang="en-IE" b="1" i="1" dirty="0">
                <a:solidFill>
                  <a:srgbClr val="C00000"/>
                </a:solidFill>
              </a:rPr>
              <a:t>execution</a:t>
            </a:r>
            <a:r>
              <a:rPr lang="en-IE" dirty="0"/>
              <a:t>; </a:t>
            </a:r>
          </a:p>
          <a:p>
            <a:pPr marL="457200" indent="-457200">
              <a:buAutoNum type="alphaLcParenBoth"/>
            </a:pPr>
            <a:r>
              <a:rPr lang="en-IE" dirty="0"/>
              <a:t>or </a:t>
            </a:r>
            <a:r>
              <a:rPr lang="en-IE" b="1" i="1" dirty="0">
                <a:solidFill>
                  <a:srgbClr val="C00000"/>
                </a:solidFill>
              </a:rPr>
              <a:t>torture or inhuman or degrading treatment or punishment </a:t>
            </a:r>
            <a:r>
              <a:rPr lang="en-IE" dirty="0"/>
              <a:t>of an applicant in the country of origin; </a:t>
            </a:r>
          </a:p>
          <a:p>
            <a:pPr marL="457200" indent="-457200">
              <a:buAutoNum type="alphaLcParenBoth"/>
            </a:pPr>
            <a:r>
              <a:rPr lang="en-IE" dirty="0"/>
              <a:t>or </a:t>
            </a:r>
            <a:r>
              <a:rPr lang="en-IE" b="1" i="1" dirty="0">
                <a:solidFill>
                  <a:srgbClr val="C00000"/>
                </a:solidFill>
              </a:rPr>
              <a:t>serious and individual threat </a:t>
            </a:r>
            <a:r>
              <a:rPr lang="en-IE" dirty="0"/>
              <a:t>to a </a:t>
            </a:r>
            <a:r>
              <a:rPr lang="en-IE" b="1" i="1" dirty="0">
                <a:solidFill>
                  <a:srgbClr val="C00000"/>
                </a:solidFill>
              </a:rPr>
              <a:t>civilian’s life or person </a:t>
            </a:r>
            <a:r>
              <a:rPr lang="en-IE" dirty="0"/>
              <a:t>by reason of </a:t>
            </a:r>
            <a:r>
              <a:rPr lang="en-IE" b="1" i="1" dirty="0">
                <a:solidFill>
                  <a:srgbClr val="C00000"/>
                </a:solidFill>
              </a:rPr>
              <a:t>indiscriminate violence </a:t>
            </a:r>
            <a:r>
              <a:rPr lang="en-IE" dirty="0"/>
              <a:t>in situations of </a:t>
            </a:r>
            <a:r>
              <a:rPr lang="en-IE" b="1" i="1" dirty="0">
                <a:solidFill>
                  <a:srgbClr val="C00000"/>
                </a:solidFill>
              </a:rPr>
              <a:t>international or internal armed conflict</a:t>
            </a:r>
            <a:endParaRPr lang="en-IE" dirty="0"/>
          </a:p>
          <a:p>
            <a:pPr marL="457200" indent="-457200">
              <a:buNone/>
            </a:pPr>
            <a:endParaRPr lang="en-IE" sz="1300" dirty="0"/>
          </a:p>
          <a:p>
            <a:pPr>
              <a:buNone/>
            </a:pPr>
            <a:r>
              <a:rPr lang="en-IE" dirty="0"/>
              <a:t>“(...) it must be noted that </a:t>
            </a:r>
            <a:r>
              <a:rPr lang="en-IE" b="1" i="1" dirty="0"/>
              <a:t>the terms ‘death penalty’, ‘execution’ and </a:t>
            </a:r>
          </a:p>
          <a:p>
            <a:pPr>
              <a:buNone/>
            </a:pPr>
            <a:r>
              <a:rPr lang="en-IE" b="1" i="1" dirty="0"/>
              <a:t>‘torture or inhuman or degrading treatment or punishment of an </a:t>
            </a:r>
          </a:p>
          <a:p>
            <a:pPr>
              <a:buNone/>
            </a:pPr>
            <a:r>
              <a:rPr lang="en-IE" b="1" i="1" dirty="0"/>
              <a:t>applicant in the country of origin</a:t>
            </a:r>
            <a:r>
              <a:rPr lang="en-IE" dirty="0"/>
              <a:t>’, used in Article 15(a) and (b) of the </a:t>
            </a:r>
          </a:p>
          <a:p>
            <a:pPr>
              <a:buNone/>
            </a:pPr>
            <a:r>
              <a:rPr lang="en-IE" dirty="0"/>
              <a:t>Directive, </a:t>
            </a:r>
            <a:r>
              <a:rPr lang="en-IE" b="1" i="1" dirty="0"/>
              <a:t>cover situations in which the applicant for subsidiary </a:t>
            </a:r>
          </a:p>
          <a:p>
            <a:pPr>
              <a:buNone/>
            </a:pPr>
            <a:r>
              <a:rPr lang="en-IE" b="1" i="1" dirty="0"/>
              <a:t>protection is specifically exposed to the risk of a particular type of</a:t>
            </a:r>
          </a:p>
          <a:p>
            <a:pPr>
              <a:buNone/>
            </a:pPr>
            <a:r>
              <a:rPr lang="en-IE" b="1" i="1" dirty="0"/>
              <a:t>harm</a:t>
            </a:r>
            <a:r>
              <a:rPr lang="en-IE" dirty="0"/>
              <a:t>. By contrast, the harm defined in </a:t>
            </a:r>
            <a:r>
              <a:rPr lang="en-IE" b="1" i="1" dirty="0"/>
              <a:t>Article 15(c) of the Directive </a:t>
            </a:r>
          </a:p>
          <a:p>
            <a:pPr>
              <a:buNone/>
            </a:pPr>
            <a:r>
              <a:rPr lang="en-IE" dirty="0"/>
              <a:t>as consisting of a ‘serious and individual threat to [the applicant’s] life </a:t>
            </a:r>
          </a:p>
          <a:p>
            <a:pPr>
              <a:buNone/>
            </a:pPr>
            <a:r>
              <a:rPr lang="en-IE" dirty="0"/>
              <a:t>or person’ </a:t>
            </a:r>
            <a:r>
              <a:rPr lang="en-IE" b="1" i="1" dirty="0"/>
              <a:t>covers a more general risk of harm</a:t>
            </a:r>
            <a:r>
              <a:rPr lang="en-IE" dirty="0"/>
              <a:t>.</a:t>
            </a:r>
          </a:p>
          <a:p>
            <a:pPr>
              <a:buNone/>
            </a:pPr>
            <a:endParaRPr lang="en-IE" sz="1200" dirty="0"/>
          </a:p>
          <a:p>
            <a:pPr>
              <a:buNone/>
            </a:pPr>
            <a:r>
              <a:rPr lang="en-IE" sz="2100" dirty="0"/>
              <a:t>     (CJEU, </a:t>
            </a:r>
            <a:r>
              <a:rPr lang="en-IE" sz="2100" b="1" dirty="0"/>
              <a:t> </a:t>
            </a:r>
            <a:r>
              <a:rPr lang="en-IE" sz="2100" b="1" i="1" dirty="0" err="1"/>
              <a:t>Elgafaji</a:t>
            </a:r>
            <a:r>
              <a:rPr lang="en-IE" sz="2100" b="1" i="1" dirty="0"/>
              <a:t> v </a:t>
            </a:r>
            <a:r>
              <a:rPr lang="en-IE" sz="2100" b="1" i="1" dirty="0" err="1"/>
              <a:t>Staatssecretaris</a:t>
            </a:r>
            <a:r>
              <a:rPr lang="en-IE" sz="2100" b="1" i="1" dirty="0"/>
              <a:t> van </a:t>
            </a:r>
            <a:r>
              <a:rPr lang="en-IE" sz="2100" b="1" i="1" dirty="0" err="1"/>
              <a:t>Justitie</a:t>
            </a:r>
            <a:r>
              <a:rPr lang="en-IE" sz="2100" dirty="0"/>
              <a:t>,                                      C-465/07, 17</a:t>
            </a:r>
            <a:r>
              <a:rPr lang="en-IE" sz="2100" baseline="30000" dirty="0"/>
              <a:t>th</a:t>
            </a:r>
            <a:r>
              <a:rPr lang="en-IE" sz="2100" dirty="0"/>
              <a:t> February 2009, </a:t>
            </a:r>
            <a:r>
              <a:rPr lang="en-IE" sz="2100" dirty="0" err="1"/>
              <a:t>paras</a:t>
            </a:r>
            <a:r>
              <a:rPr lang="en-IE" sz="2100" dirty="0"/>
              <a:t>. 32/33)</a:t>
            </a:r>
          </a:p>
          <a:p>
            <a:pPr>
              <a:buNone/>
            </a:pPr>
            <a:endParaRPr lang="en-IE" dirty="0"/>
          </a:p>
          <a:p>
            <a:pPr>
              <a:buNone/>
            </a:pPr>
            <a:endParaRPr lang="en-IE" dirty="0"/>
          </a:p>
          <a:p>
            <a:pPr marL="457200" indent="-457200">
              <a:buNone/>
            </a:pPr>
            <a:endParaRPr lang="en-IE"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IE" dirty="0"/>
              <a:t>Article 15(c) QD (recast) –</a:t>
            </a:r>
            <a:r>
              <a:rPr lang="en-IE" dirty="0">
                <a:solidFill>
                  <a:srgbClr val="C00000"/>
                </a:solidFill>
                <a:effectLst>
                  <a:outerShdw blurRad="38100" dist="38100" dir="2700000" algn="tl">
                    <a:srgbClr val="000000">
                      <a:alpha val="43137"/>
                    </a:srgbClr>
                  </a:outerShdw>
                </a:effectLst>
              </a:rPr>
              <a:t> Real Risk</a:t>
            </a:r>
          </a:p>
        </p:txBody>
      </p:sp>
      <p:sp>
        <p:nvSpPr>
          <p:cNvPr id="3" name="Content Placeholder 2"/>
          <p:cNvSpPr>
            <a:spLocks noGrp="1"/>
          </p:cNvSpPr>
          <p:nvPr>
            <p:ph idx="1"/>
          </p:nvPr>
        </p:nvSpPr>
        <p:spPr>
          <a:xfrm>
            <a:off x="457200" y="1249251"/>
            <a:ext cx="8229600" cy="5190186"/>
          </a:xfrm>
        </p:spPr>
        <p:txBody>
          <a:bodyPr>
            <a:normAutofit/>
          </a:bodyPr>
          <a:lstStyle/>
          <a:p>
            <a:pPr>
              <a:buNone/>
            </a:pPr>
            <a:r>
              <a:rPr lang="en-GB" dirty="0"/>
              <a:t>“(...), it should be added that, in the individual assessment of an application for subsidiary protection, under Article 4(3) of the Directive, the following may be taken into account: (...) the existence, if any, of a </a:t>
            </a:r>
            <a:r>
              <a:rPr lang="en-GB" b="1" i="1" dirty="0">
                <a:solidFill>
                  <a:srgbClr val="C00000"/>
                </a:solidFill>
              </a:rPr>
              <a:t>serious indication of real risk</a:t>
            </a:r>
            <a:r>
              <a:rPr lang="en-GB" dirty="0"/>
              <a:t>, such as that referred to in Article 4(4) of the Directive, an indication in the light of which the level of indiscriminate violence required for eligibility for subsidiary protection may be lower” </a:t>
            </a:r>
            <a:r>
              <a:rPr lang="en-IE" sz="1900" dirty="0"/>
              <a:t>(CJEU, </a:t>
            </a:r>
            <a:r>
              <a:rPr lang="en-IE" sz="1900" b="1" dirty="0"/>
              <a:t> </a:t>
            </a:r>
            <a:r>
              <a:rPr lang="en-IE" sz="1900" b="1" i="1" dirty="0" err="1"/>
              <a:t>Elgafaji</a:t>
            </a:r>
            <a:r>
              <a:rPr lang="en-IE" sz="1900" b="1" i="1" dirty="0"/>
              <a:t> v </a:t>
            </a:r>
            <a:r>
              <a:rPr lang="en-IE" sz="1900" b="1" i="1" dirty="0" err="1"/>
              <a:t>Staatssecretaris</a:t>
            </a:r>
            <a:r>
              <a:rPr lang="en-IE" sz="1900" b="1" i="1" dirty="0"/>
              <a:t> van </a:t>
            </a:r>
            <a:r>
              <a:rPr lang="en-IE" sz="1900" b="1" i="1" dirty="0" err="1"/>
              <a:t>Justitie</a:t>
            </a:r>
            <a:r>
              <a:rPr lang="en-IE" sz="1900" dirty="0"/>
              <a:t>, C-465/07, 17</a:t>
            </a:r>
            <a:r>
              <a:rPr lang="en-IE" sz="1900" baseline="30000" dirty="0"/>
              <a:t>th</a:t>
            </a:r>
            <a:r>
              <a:rPr lang="en-IE" sz="1900" dirty="0"/>
              <a:t> February 2009, </a:t>
            </a:r>
            <a:r>
              <a:rPr lang="en-IE" sz="1900" dirty="0" err="1"/>
              <a:t>para</a:t>
            </a:r>
            <a:r>
              <a:rPr lang="en-IE" sz="1900" dirty="0"/>
              <a:t>. 40)</a:t>
            </a:r>
          </a:p>
          <a:p>
            <a:pPr>
              <a:buNone/>
            </a:pPr>
            <a:endParaRPr lang="en-IE" sz="1100" dirty="0"/>
          </a:p>
          <a:p>
            <a:pPr>
              <a:buFont typeface="Symbol"/>
              <a:buChar char="Þ"/>
            </a:pPr>
            <a:r>
              <a:rPr lang="en-IE" sz="2000" b="1" dirty="0"/>
              <a:t>Article 4(4) QD (recast)</a:t>
            </a:r>
            <a:r>
              <a:rPr lang="en-IE" sz="2000" dirty="0"/>
              <a:t>: The fact that an applicant has already been subject to persecution or serious harm, or to direct threats of such persecution or such harm, is a </a:t>
            </a:r>
            <a:r>
              <a:rPr lang="en-IE" sz="2000" b="1" i="1" dirty="0"/>
              <a:t>serious indication of the applicant’s well-founded fear of persecution or real risk of suffering serious harm</a:t>
            </a:r>
            <a:r>
              <a:rPr lang="en-IE" sz="2000" dirty="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4612"/>
          </a:xfrm>
        </p:spPr>
        <p:txBody>
          <a:bodyPr/>
          <a:lstStyle/>
          <a:p>
            <a:r>
              <a:rPr lang="en-GB" dirty="0" err="1"/>
              <a:t>Complementarity</a:t>
            </a:r>
            <a:r>
              <a:rPr lang="en-GB" dirty="0"/>
              <a:t> and Objective </a:t>
            </a:r>
            <a:br>
              <a:rPr lang="en-GB" dirty="0"/>
            </a:br>
            <a:r>
              <a:rPr lang="en-GB" dirty="0"/>
              <a:t>of Subsidiary Protection</a:t>
            </a:r>
            <a:endParaRPr lang="en-IE" dirty="0"/>
          </a:p>
        </p:txBody>
      </p:sp>
      <p:sp>
        <p:nvSpPr>
          <p:cNvPr id="3" name="Content Placeholder 2"/>
          <p:cNvSpPr>
            <a:spLocks noGrp="1"/>
          </p:cNvSpPr>
          <p:nvPr>
            <p:ph idx="1"/>
          </p:nvPr>
        </p:nvSpPr>
        <p:spPr>
          <a:xfrm>
            <a:off x="457200" y="1416677"/>
            <a:ext cx="8229600" cy="4971244"/>
          </a:xfrm>
        </p:spPr>
        <p:txBody>
          <a:bodyPr>
            <a:normAutofit fontScale="92500"/>
          </a:bodyPr>
          <a:lstStyle/>
          <a:p>
            <a:pPr>
              <a:buNone/>
            </a:pPr>
            <a:r>
              <a:rPr lang="en-GB" dirty="0"/>
              <a:t>“(...) , the </a:t>
            </a:r>
            <a:r>
              <a:rPr lang="en-GB" b="1" i="1" dirty="0">
                <a:solidFill>
                  <a:srgbClr val="C00000"/>
                </a:solidFill>
              </a:rPr>
              <a:t>subsidiary protection </a:t>
            </a:r>
            <a:r>
              <a:rPr lang="en-GB" dirty="0"/>
              <a:t>provided by Directive 2004/83 </a:t>
            </a:r>
            <a:r>
              <a:rPr lang="en-GB" b="1" i="1" dirty="0">
                <a:solidFill>
                  <a:srgbClr val="C00000"/>
                </a:solidFill>
              </a:rPr>
              <a:t>is complementary and additional to the protection of refugees enshrined in the Geneva Convention</a:t>
            </a:r>
            <a:r>
              <a:rPr lang="en-GB" dirty="0"/>
              <a:t>” (</a:t>
            </a:r>
            <a:r>
              <a:rPr lang="en-GB" dirty="0" err="1"/>
              <a:t>para</a:t>
            </a:r>
            <a:r>
              <a:rPr lang="en-GB" dirty="0"/>
              <a:t>. 32). </a:t>
            </a:r>
          </a:p>
          <a:p>
            <a:pPr>
              <a:buNone/>
            </a:pPr>
            <a:endParaRPr lang="en-GB" sz="1000" dirty="0"/>
          </a:p>
          <a:p>
            <a:pPr>
              <a:buNone/>
            </a:pPr>
            <a:r>
              <a:rPr lang="en-GB" dirty="0"/>
              <a:t>“That interpretation is also consistent with the objectives laid down by Article 78(2)(a) and (b) TFEU, which provide that the European Parliament and the Council of the European Union are to adopt measures for a common European asylum system comprising, inter alia, </a:t>
            </a:r>
            <a:r>
              <a:rPr lang="en-GB" b="1" i="1" dirty="0">
                <a:solidFill>
                  <a:srgbClr val="C00000"/>
                </a:solidFill>
              </a:rPr>
              <a:t>‘a uniform status of subsidiary protection for nationals of third countries who, without obtaining European asylum, are in need of international protection’</a:t>
            </a:r>
            <a:r>
              <a:rPr lang="en-GB" dirty="0"/>
              <a:t>”(</a:t>
            </a:r>
            <a:r>
              <a:rPr lang="en-GB" dirty="0" err="1"/>
              <a:t>para</a:t>
            </a:r>
            <a:r>
              <a:rPr lang="en-GB" dirty="0"/>
              <a:t>. 33). </a:t>
            </a:r>
          </a:p>
          <a:p>
            <a:pPr>
              <a:buNone/>
            </a:pPr>
            <a:endParaRPr lang="en-GB" sz="1100" dirty="0"/>
          </a:p>
          <a:p>
            <a:pPr>
              <a:buNone/>
            </a:pPr>
            <a:r>
              <a:rPr lang="en-GB" sz="2200" dirty="0"/>
              <a:t>(</a:t>
            </a:r>
            <a:r>
              <a:rPr lang="en-GB" sz="2200" i="1" dirty="0"/>
              <a:t>HN v Minister for Justice, Equality and Law Reform, Ireland</a:t>
            </a:r>
            <a:r>
              <a:rPr lang="en-GB" sz="2200" dirty="0"/>
              <a:t>,              </a:t>
            </a:r>
          </a:p>
          <a:p>
            <a:pPr>
              <a:buNone/>
            </a:pPr>
            <a:r>
              <a:rPr lang="en-GB" sz="2200" dirty="0"/>
              <a:t>C-604/12, 8</a:t>
            </a:r>
            <a:r>
              <a:rPr lang="en-GB" sz="2200" baseline="30000" dirty="0"/>
              <a:t>th</a:t>
            </a:r>
            <a:r>
              <a:rPr lang="en-GB" sz="2200" dirty="0"/>
              <a:t> May 2014)</a:t>
            </a:r>
          </a:p>
          <a:p>
            <a:pPr>
              <a:buNone/>
            </a:pPr>
            <a:endParaRPr lang="en-GB"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Complementarity</a:t>
            </a:r>
            <a:r>
              <a:rPr lang="en-GB" dirty="0"/>
              <a:t> and Objective </a:t>
            </a:r>
            <a:br>
              <a:rPr lang="en-GB" dirty="0"/>
            </a:br>
            <a:r>
              <a:rPr lang="en-GB" dirty="0"/>
              <a:t>of Subsidiary Protection </a:t>
            </a:r>
            <a:r>
              <a:rPr lang="en-GB" b="0" i="1" dirty="0"/>
              <a:t>(Contd.)</a:t>
            </a:r>
            <a:endParaRPr lang="en-IE" b="0" i="1" dirty="0"/>
          </a:p>
        </p:txBody>
      </p:sp>
      <p:sp>
        <p:nvSpPr>
          <p:cNvPr id="3" name="Content Placeholder 2"/>
          <p:cNvSpPr>
            <a:spLocks noGrp="1"/>
          </p:cNvSpPr>
          <p:nvPr>
            <p:ph idx="1"/>
          </p:nvPr>
        </p:nvSpPr>
        <p:spPr>
          <a:xfrm>
            <a:off x="457200" y="1600201"/>
            <a:ext cx="8229600" cy="4761962"/>
          </a:xfrm>
        </p:spPr>
        <p:txBody>
          <a:bodyPr>
            <a:normAutofit lnSpcReduction="10000"/>
          </a:bodyPr>
          <a:lstStyle/>
          <a:p>
            <a:pPr>
              <a:buNone/>
            </a:pPr>
            <a:r>
              <a:rPr lang="en-GB" dirty="0"/>
              <a:t>“(...), it is, in principle, for the competent authorities to determine the status that is most appropriate to the applicant’s situation” (para.34).</a:t>
            </a:r>
          </a:p>
          <a:p>
            <a:pPr>
              <a:buNone/>
            </a:pPr>
            <a:endParaRPr lang="en-GB" dirty="0"/>
          </a:p>
          <a:p>
            <a:pPr>
              <a:buNone/>
            </a:pPr>
            <a:r>
              <a:rPr lang="en-GB" dirty="0"/>
              <a:t>“It is apparent from the foregoing considerations that an application for </a:t>
            </a:r>
            <a:r>
              <a:rPr lang="en-GB" b="1" i="1" dirty="0">
                <a:solidFill>
                  <a:srgbClr val="C00000"/>
                </a:solidFill>
              </a:rPr>
              <a:t>subsidiary protection should not, in principle, be considered before the competent authority has reached the conclusion that the person seeking international protection does not qualify for refugee status</a:t>
            </a:r>
            <a:r>
              <a:rPr lang="en-GB" dirty="0"/>
              <a:t>” (</a:t>
            </a:r>
            <a:r>
              <a:rPr lang="en-GB" dirty="0" err="1"/>
              <a:t>para</a:t>
            </a:r>
            <a:r>
              <a:rPr lang="en-GB" dirty="0"/>
              <a:t>. 35). </a:t>
            </a:r>
          </a:p>
          <a:p>
            <a:pPr>
              <a:buNone/>
            </a:pPr>
            <a:endParaRPr lang="en-GB" sz="2000" dirty="0"/>
          </a:p>
          <a:p>
            <a:pPr>
              <a:buNone/>
            </a:pPr>
            <a:r>
              <a:rPr lang="en-GB" sz="2000" dirty="0"/>
              <a:t>(</a:t>
            </a:r>
            <a:r>
              <a:rPr lang="en-GB" sz="2000" i="1" dirty="0"/>
              <a:t>HN v Minister for Justice, Equality and Law Reform, Ireland</a:t>
            </a:r>
            <a:r>
              <a:rPr lang="en-GB" sz="2000" dirty="0"/>
              <a:t>,             </a:t>
            </a:r>
          </a:p>
          <a:p>
            <a:pPr>
              <a:buNone/>
            </a:pPr>
            <a:r>
              <a:rPr lang="en-GB" sz="2000" dirty="0"/>
              <a:t>C-604/12, 8</a:t>
            </a:r>
            <a:r>
              <a:rPr lang="en-GB" sz="2000" baseline="30000" dirty="0"/>
              <a:t>th</a:t>
            </a:r>
            <a:r>
              <a:rPr lang="en-GB" sz="2000" dirty="0"/>
              <a:t> May 2014)</a:t>
            </a:r>
          </a:p>
          <a:p>
            <a:pPr>
              <a:buNone/>
            </a:pPr>
            <a:endParaRPr lang="en-GB" dirty="0"/>
          </a:p>
          <a:p>
            <a:pPr>
              <a:buNone/>
            </a:pPr>
            <a:endParaRPr lang="en-IE" dirty="0"/>
          </a:p>
          <a:p>
            <a:pPr>
              <a:buNone/>
            </a:pPr>
            <a:endParaRPr lang="en-GB"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xclusion"/>
          <p:cNvPicPr>
            <a:picLocks noChangeAspect="1" noChangeArrowheads="1"/>
          </p:cNvPicPr>
          <p:nvPr/>
        </p:nvPicPr>
        <p:blipFill>
          <a:blip r:embed="rId2"/>
          <a:srcRect/>
          <a:stretch>
            <a:fillRect/>
          </a:stretch>
        </p:blipFill>
        <p:spPr bwMode="auto">
          <a:xfrm>
            <a:off x="0" y="0"/>
            <a:ext cx="9144000" cy="6978478"/>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Exclusion</a:t>
            </a:r>
            <a:r>
              <a:rPr lang="en-IE" dirty="0"/>
              <a:t> from International Protection</a:t>
            </a:r>
          </a:p>
        </p:txBody>
      </p:sp>
      <p:sp>
        <p:nvSpPr>
          <p:cNvPr id="3" name="Content Placeholder 2"/>
          <p:cNvSpPr>
            <a:spLocks noGrp="1"/>
          </p:cNvSpPr>
          <p:nvPr>
            <p:ph idx="1"/>
          </p:nvPr>
        </p:nvSpPr>
        <p:spPr/>
        <p:txBody>
          <a:bodyPr>
            <a:normAutofit/>
          </a:bodyPr>
          <a:lstStyle/>
          <a:p>
            <a:pPr algn="just">
              <a:buNone/>
            </a:pPr>
            <a:r>
              <a:rPr lang="en-US" dirty="0"/>
              <a:t>From </a:t>
            </a:r>
            <a:r>
              <a:rPr lang="en-US" b="1" dirty="0">
                <a:solidFill>
                  <a:srgbClr val="C00000"/>
                </a:solidFill>
              </a:rPr>
              <a:t>Refugee Status</a:t>
            </a:r>
            <a:r>
              <a:rPr lang="en-US" dirty="0"/>
              <a:t>: </a:t>
            </a:r>
          </a:p>
          <a:p>
            <a:pPr algn="just">
              <a:buFont typeface="Symbol"/>
              <a:buChar char="Þ"/>
            </a:pPr>
            <a:r>
              <a:rPr lang="en-US" b="1" dirty="0"/>
              <a:t>Article 12 </a:t>
            </a:r>
            <a:r>
              <a:rPr lang="en-US" dirty="0"/>
              <a:t>Qualification Directive (2011/95/EU) (recast)</a:t>
            </a:r>
          </a:p>
          <a:p>
            <a:pPr algn="just">
              <a:buFont typeface="Symbol"/>
              <a:buChar char="Þ"/>
            </a:pPr>
            <a:r>
              <a:rPr lang="en-US" b="1" dirty="0"/>
              <a:t>Articles 1D, 1E and 1F </a:t>
            </a:r>
            <a:r>
              <a:rPr lang="en-US" dirty="0"/>
              <a:t>Refugee Convention (1951)</a:t>
            </a:r>
          </a:p>
          <a:p>
            <a:pPr marL="457200" lvl="1" indent="0" algn="just">
              <a:buNone/>
            </a:pPr>
            <a:endParaRPr lang="en-US" dirty="0"/>
          </a:p>
          <a:p>
            <a:pPr algn="just">
              <a:buNone/>
            </a:pPr>
            <a:r>
              <a:rPr lang="en-US" dirty="0"/>
              <a:t>From </a:t>
            </a:r>
            <a:r>
              <a:rPr lang="en-US" b="1" dirty="0">
                <a:solidFill>
                  <a:srgbClr val="C00000"/>
                </a:solidFill>
              </a:rPr>
              <a:t>Subsidiary Protection</a:t>
            </a:r>
            <a:r>
              <a:rPr lang="en-US" dirty="0"/>
              <a:t>:</a:t>
            </a:r>
          </a:p>
          <a:p>
            <a:pPr algn="just">
              <a:buFont typeface="Symbol"/>
              <a:buChar char="Þ"/>
            </a:pPr>
            <a:r>
              <a:rPr lang="en-US" b="1" dirty="0"/>
              <a:t>Article 17 </a:t>
            </a:r>
            <a:r>
              <a:rPr lang="en-US" dirty="0"/>
              <a:t>QD (recast) </a:t>
            </a:r>
          </a:p>
          <a:p>
            <a:pPr algn="just">
              <a:buNone/>
            </a:pPr>
            <a:endParaRPr lang="nl-BE" dirty="0"/>
          </a:p>
          <a:p>
            <a:endParaRPr lang="en-IE"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Origin of Exclusion Clauses</a:t>
            </a:r>
          </a:p>
        </p:txBody>
      </p:sp>
      <p:sp>
        <p:nvSpPr>
          <p:cNvPr id="3" name="Content Placeholder 2"/>
          <p:cNvSpPr>
            <a:spLocks noGrp="1"/>
          </p:cNvSpPr>
          <p:nvPr>
            <p:ph idx="1"/>
          </p:nvPr>
        </p:nvSpPr>
        <p:spPr>
          <a:xfrm>
            <a:off x="457200" y="1600201"/>
            <a:ext cx="8229600" cy="4800599"/>
          </a:xfrm>
        </p:spPr>
        <p:txBody>
          <a:bodyPr>
            <a:normAutofit lnSpcReduction="10000"/>
          </a:bodyPr>
          <a:lstStyle/>
          <a:p>
            <a:pPr>
              <a:buNone/>
            </a:pPr>
            <a:r>
              <a:rPr lang="nl-BE" dirty="0"/>
              <a:t>“</a:t>
            </a:r>
            <a:r>
              <a:rPr lang="en-US" i="1" dirty="0"/>
              <a:t>Recitals 3, 16 and 17 to Directive 2004/83 state that the </a:t>
            </a:r>
          </a:p>
          <a:p>
            <a:pPr>
              <a:buNone/>
            </a:pPr>
            <a:r>
              <a:rPr lang="en-US" i="1" dirty="0"/>
              <a:t>1951 </a:t>
            </a:r>
            <a:r>
              <a:rPr lang="en-US" b="1" i="1" dirty="0">
                <a:solidFill>
                  <a:srgbClr val="C00000"/>
                </a:solidFill>
              </a:rPr>
              <a:t>Geneva Convention</a:t>
            </a:r>
            <a:r>
              <a:rPr lang="en-US" i="1" dirty="0">
                <a:solidFill>
                  <a:srgbClr val="C00000"/>
                </a:solidFill>
              </a:rPr>
              <a:t> </a:t>
            </a:r>
            <a:r>
              <a:rPr lang="en-US" i="1" dirty="0"/>
              <a:t>constitutes the </a:t>
            </a:r>
            <a:r>
              <a:rPr lang="en-US" b="1" i="1" dirty="0">
                <a:solidFill>
                  <a:srgbClr val="C00000"/>
                </a:solidFill>
              </a:rPr>
              <a:t>cornerstone</a:t>
            </a:r>
            <a:r>
              <a:rPr lang="en-US" i="1" dirty="0"/>
              <a:t> of </a:t>
            </a:r>
          </a:p>
          <a:p>
            <a:pPr>
              <a:buNone/>
            </a:pPr>
            <a:r>
              <a:rPr lang="en-US" i="1" dirty="0"/>
              <a:t>the international legal regime for the </a:t>
            </a:r>
            <a:r>
              <a:rPr lang="en-US" b="1" i="1" dirty="0"/>
              <a:t>protection of </a:t>
            </a:r>
          </a:p>
          <a:p>
            <a:pPr>
              <a:buNone/>
            </a:pPr>
            <a:r>
              <a:rPr lang="en-US" b="1" i="1" dirty="0"/>
              <a:t>refugees</a:t>
            </a:r>
            <a:r>
              <a:rPr lang="en-US" i="1" dirty="0"/>
              <a:t> and that the </a:t>
            </a:r>
            <a:r>
              <a:rPr lang="en-US" b="1" i="1" dirty="0"/>
              <a:t>provisions of the directive</a:t>
            </a:r>
            <a:r>
              <a:rPr lang="en-US" i="1" dirty="0"/>
              <a:t> for </a:t>
            </a:r>
          </a:p>
          <a:p>
            <a:pPr>
              <a:buNone/>
            </a:pPr>
            <a:r>
              <a:rPr lang="en-US" i="1" dirty="0"/>
              <a:t>determining who qualifies for refugee status and the </a:t>
            </a:r>
          </a:p>
          <a:p>
            <a:pPr>
              <a:buNone/>
            </a:pPr>
            <a:r>
              <a:rPr lang="en-US" i="1" dirty="0"/>
              <a:t>content of that status were adopted </a:t>
            </a:r>
            <a:r>
              <a:rPr lang="en-US" b="1" i="1" dirty="0"/>
              <a:t>to guide </a:t>
            </a:r>
            <a:r>
              <a:rPr lang="en-US" i="1" dirty="0"/>
              <a:t>the competent </a:t>
            </a:r>
          </a:p>
          <a:p>
            <a:pPr>
              <a:buNone/>
            </a:pPr>
            <a:r>
              <a:rPr lang="en-US" i="1" dirty="0"/>
              <a:t>authorities of</a:t>
            </a:r>
            <a:r>
              <a:rPr lang="en-US" b="1" i="1" dirty="0"/>
              <a:t> the Member States</a:t>
            </a:r>
            <a:r>
              <a:rPr lang="en-US" i="1" dirty="0"/>
              <a:t> in the </a:t>
            </a:r>
            <a:r>
              <a:rPr lang="en-US" b="1" i="1" dirty="0"/>
              <a:t>application of </a:t>
            </a:r>
          </a:p>
          <a:p>
            <a:pPr>
              <a:buNone/>
            </a:pPr>
            <a:r>
              <a:rPr lang="en-US" b="1" i="1" dirty="0"/>
              <a:t>that convention</a:t>
            </a:r>
            <a:r>
              <a:rPr lang="en-US" i="1" dirty="0"/>
              <a:t> on the basis of common concepts and </a:t>
            </a:r>
          </a:p>
          <a:p>
            <a:pPr>
              <a:buNone/>
            </a:pPr>
            <a:r>
              <a:rPr lang="en-US" i="1" dirty="0"/>
              <a:t>Criteria”.</a:t>
            </a:r>
          </a:p>
          <a:p>
            <a:pPr>
              <a:buNone/>
            </a:pPr>
            <a:endParaRPr lang="en-US" sz="1000" i="1" dirty="0"/>
          </a:p>
          <a:p>
            <a:pPr>
              <a:buNone/>
            </a:pPr>
            <a:r>
              <a:rPr lang="nl-BE" sz="2000" dirty="0"/>
              <a:t>(see: </a:t>
            </a:r>
            <a:r>
              <a:rPr lang="nl-BE" sz="2000" b="1" i="1" dirty="0"/>
              <a:t>B &amp; D vs Bundesrepublik Deutschland</a:t>
            </a:r>
            <a:r>
              <a:rPr lang="nl-BE" sz="2000" dirty="0"/>
              <a:t>, C-57/09 and C-101/09, </a:t>
            </a:r>
          </a:p>
          <a:p>
            <a:pPr>
              <a:buNone/>
            </a:pPr>
            <a:r>
              <a:rPr lang="nl-BE" sz="2000" dirty="0"/>
              <a:t>9th November 2010, para. 77)</a:t>
            </a:r>
          </a:p>
          <a:p>
            <a:endParaRPr lang="en-IE"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Rationale for Exclusion</a:t>
            </a:r>
          </a:p>
        </p:txBody>
      </p:sp>
      <p:sp>
        <p:nvSpPr>
          <p:cNvPr id="3" name="Content Placeholder 2"/>
          <p:cNvSpPr>
            <a:spLocks noGrp="1"/>
          </p:cNvSpPr>
          <p:nvPr>
            <p:ph idx="1"/>
          </p:nvPr>
        </p:nvSpPr>
        <p:spPr>
          <a:xfrm>
            <a:off x="457200" y="1417639"/>
            <a:ext cx="8229600" cy="4708525"/>
          </a:xfrm>
        </p:spPr>
        <p:txBody>
          <a:bodyPr>
            <a:normAutofit fontScale="92500" lnSpcReduction="20000"/>
          </a:bodyPr>
          <a:lstStyle/>
          <a:p>
            <a:pPr marL="0" indent="0" algn="just">
              <a:buNone/>
            </a:pPr>
            <a:r>
              <a:rPr lang="nl-BE" sz="2600" b="1" dirty="0"/>
              <a:t>Article 12(1) QD </a:t>
            </a:r>
            <a:r>
              <a:rPr lang="nl-BE" sz="2600" dirty="0"/>
              <a:t>(recast): </a:t>
            </a:r>
            <a:r>
              <a:rPr lang="nl-BE" sz="2600" b="1" dirty="0">
                <a:solidFill>
                  <a:srgbClr val="C00000"/>
                </a:solidFill>
              </a:rPr>
              <a:t>subsidiarity of international protection</a:t>
            </a:r>
          </a:p>
          <a:p>
            <a:pPr marL="0" indent="0" algn="just">
              <a:buFont typeface="Wingdings" pitchFamily="2" charset="2"/>
              <a:buChar char="Ø"/>
            </a:pPr>
            <a:r>
              <a:rPr lang="nl-BE" sz="2600" dirty="0"/>
              <a:t> primacy &amp; priority to be accorded to protection provided by country of nationality or by the State of former habitual residence</a:t>
            </a:r>
          </a:p>
          <a:p>
            <a:pPr marL="0" indent="0" algn="just">
              <a:buNone/>
            </a:pPr>
            <a:endParaRPr lang="nl-BE" sz="1200" dirty="0"/>
          </a:p>
          <a:p>
            <a:pPr marL="0" indent="0" algn="just">
              <a:buNone/>
            </a:pPr>
            <a:r>
              <a:rPr lang="nl-BE" sz="2600" b="1" dirty="0"/>
              <a:t>Article 12(2) QD </a:t>
            </a:r>
            <a:r>
              <a:rPr lang="nl-BE" sz="2600" dirty="0"/>
              <a:t>(recast): </a:t>
            </a:r>
            <a:r>
              <a:rPr lang="nl-BE" sz="2600" b="1" dirty="0">
                <a:solidFill>
                  <a:srgbClr val="C00000"/>
                </a:solidFill>
              </a:rPr>
              <a:t>protection and maintenance of the integrity and credibility of refugee status</a:t>
            </a:r>
          </a:p>
          <a:p>
            <a:pPr marL="0" indent="0" algn="just">
              <a:buFont typeface="Wingdings" pitchFamily="2" charset="2"/>
              <a:buChar char="Ø"/>
            </a:pPr>
            <a:r>
              <a:rPr lang="nl-BE" sz="2600" b="1" dirty="0"/>
              <a:t> </a:t>
            </a:r>
            <a:r>
              <a:rPr lang="nl-BE" sz="2600" dirty="0"/>
              <a:t>denial of refugee status to those who have committed </a:t>
            </a:r>
            <a:r>
              <a:rPr lang="nl-BE" sz="2600" b="1" dirty="0"/>
              <a:t>acts so grave that they render their perpetrators undeserving of international protection</a:t>
            </a:r>
          </a:p>
          <a:p>
            <a:pPr marL="0" indent="0" algn="just">
              <a:buFont typeface="Wingdings" pitchFamily="2" charset="2"/>
              <a:buChar char="Ø"/>
            </a:pPr>
            <a:r>
              <a:rPr lang="nl-BE" sz="2600" dirty="0"/>
              <a:t> </a:t>
            </a:r>
            <a:r>
              <a:rPr lang="nl-BE" sz="2600" b="1" dirty="0"/>
              <a:t>refugee framework should not act as a barrier to serious criminals facing justice </a:t>
            </a:r>
            <a:r>
              <a:rPr lang="nl-BE" sz="2600" dirty="0"/>
              <a:t>(prevention of abuse of refugee status by persons fleeing legitimate </a:t>
            </a:r>
            <a:r>
              <a:rPr lang="nl-BE" sz="2600" b="1" u="sng" dirty="0"/>
              <a:t>prosecution</a:t>
            </a:r>
            <a:r>
              <a:rPr lang="nl-BE" sz="2600" dirty="0"/>
              <a:t> rather than </a:t>
            </a:r>
            <a:r>
              <a:rPr lang="nl-BE" sz="2600" b="1" u="sng" dirty="0"/>
              <a:t>persecution</a:t>
            </a:r>
            <a:r>
              <a:rPr lang="nl-BE" sz="2600" dirty="0"/>
              <a:t>)</a:t>
            </a:r>
          </a:p>
          <a:p>
            <a:endParaRPr lang="en-IE"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Article 78(2) TFEU</a:t>
            </a:r>
          </a:p>
        </p:txBody>
      </p:sp>
      <p:sp>
        <p:nvSpPr>
          <p:cNvPr id="3" name="Content Placeholder 2"/>
          <p:cNvSpPr>
            <a:spLocks noGrp="1"/>
          </p:cNvSpPr>
          <p:nvPr>
            <p:ph idx="1"/>
          </p:nvPr>
        </p:nvSpPr>
        <p:spPr>
          <a:xfrm>
            <a:off x="457200" y="1242204"/>
            <a:ext cx="8229600" cy="5158595"/>
          </a:xfrm>
        </p:spPr>
        <p:txBody>
          <a:bodyPr>
            <a:noAutofit/>
          </a:bodyPr>
          <a:lstStyle/>
          <a:p>
            <a:pPr marL="0" indent="0">
              <a:buNone/>
            </a:pPr>
            <a:r>
              <a:rPr lang="en-IE" dirty="0"/>
              <a:t>2. (…), the European Parliament and the Council, (…), shall adopt measures for a common European asylum system comprising:</a:t>
            </a:r>
          </a:p>
          <a:p>
            <a:pPr marL="0" indent="0">
              <a:buNone/>
            </a:pPr>
            <a:r>
              <a:rPr lang="en-IE" dirty="0"/>
              <a:t>(…)</a:t>
            </a:r>
          </a:p>
          <a:p>
            <a:pPr marL="0" indent="0">
              <a:buNone/>
            </a:pPr>
            <a:r>
              <a:rPr lang="en-IE" dirty="0"/>
              <a:t>(e) criteria and mechanisms for determining which MS is responsible for considering an application for asylum or subsidiary protection; </a:t>
            </a:r>
          </a:p>
          <a:p>
            <a:pPr marL="0" indent="0">
              <a:buNone/>
            </a:pPr>
            <a:r>
              <a:rPr lang="en-IE" dirty="0"/>
              <a:t>(f) standards concerning the conditions for the reception of applicants for asylum or subsidiary protection; </a:t>
            </a:r>
          </a:p>
          <a:p>
            <a:pPr marL="0" indent="0">
              <a:buNone/>
            </a:pPr>
            <a:r>
              <a:rPr lang="en-IE" dirty="0"/>
              <a:t>(g) partnership and cooperation with third countries for the purpose of managing inflows of people applying for asylum or subsidiary or temporary protection. </a:t>
            </a:r>
          </a:p>
          <a:p>
            <a:pPr marL="0" indent="0">
              <a:buNone/>
            </a:pPr>
            <a:endParaRPr lang="en-IE" dirty="0"/>
          </a:p>
        </p:txBody>
      </p:sp>
    </p:spTree>
    <p:extLst>
      <p:ext uri="{BB962C8B-B14F-4D97-AF65-F5344CB8AC3E}">
        <p14:creationId xmlns:p14="http://schemas.microsoft.com/office/powerpoint/2010/main" val="10537503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12(1) QD (recast): </a:t>
            </a:r>
            <a:br>
              <a:rPr lang="en-IE" dirty="0"/>
            </a:br>
            <a:r>
              <a:rPr lang="en-IE" dirty="0"/>
              <a:t>Exclusion from </a:t>
            </a:r>
            <a:r>
              <a:rPr lang="en-IE" dirty="0">
                <a:solidFill>
                  <a:srgbClr val="C00000"/>
                </a:solidFill>
                <a:effectLst>
                  <a:outerShdw blurRad="38100" dist="38100" dir="2700000" algn="tl">
                    <a:srgbClr val="000000">
                      <a:alpha val="43137"/>
                    </a:srgbClr>
                  </a:outerShdw>
                </a:effectLst>
              </a:rPr>
              <a:t>Refugee Status</a:t>
            </a:r>
          </a:p>
        </p:txBody>
      </p:sp>
      <p:sp>
        <p:nvSpPr>
          <p:cNvPr id="3" name="Content Placeholder 2"/>
          <p:cNvSpPr>
            <a:spLocks noGrp="1"/>
          </p:cNvSpPr>
          <p:nvPr>
            <p:ph idx="1"/>
          </p:nvPr>
        </p:nvSpPr>
        <p:spPr>
          <a:xfrm>
            <a:off x="457200" y="1600201"/>
            <a:ext cx="8229600" cy="4774841"/>
          </a:xfrm>
        </p:spPr>
        <p:txBody>
          <a:bodyPr>
            <a:normAutofit fontScale="92500" lnSpcReduction="20000"/>
          </a:bodyPr>
          <a:lstStyle/>
          <a:p>
            <a:pPr>
              <a:buNone/>
            </a:pPr>
            <a:r>
              <a:rPr lang="en-IE" dirty="0"/>
              <a:t>A third-country national or a stateless person is excluded from </a:t>
            </a:r>
          </a:p>
          <a:p>
            <a:pPr>
              <a:buNone/>
            </a:pPr>
            <a:r>
              <a:rPr lang="en-IE" dirty="0"/>
              <a:t>being a refugee if: </a:t>
            </a:r>
          </a:p>
          <a:p>
            <a:pPr marL="457200" indent="-457200">
              <a:buFont typeface="+mj-lt"/>
              <a:buAutoNum type="alphaLcParenR"/>
            </a:pPr>
            <a:r>
              <a:rPr lang="en-IE" dirty="0"/>
              <a:t>he or she falls within the scope of </a:t>
            </a:r>
            <a:r>
              <a:rPr lang="en-IE" b="1" i="1" dirty="0">
                <a:solidFill>
                  <a:srgbClr val="C00000"/>
                </a:solidFill>
              </a:rPr>
              <a:t>Article 1(D) of the Geneva Convention</a:t>
            </a:r>
            <a:r>
              <a:rPr lang="en-IE" dirty="0"/>
              <a:t>, relating to protection or assistance from organs or agencies of the UN other than the UNHCR. When such protection or assistance has ceased for any reason, without the position of such persons being definitely settled in accordance with the relevant resolutions adopted by the General Assembly of the UN, those persons shall ipso facto be entitled to the benefits of this Directive; </a:t>
            </a:r>
          </a:p>
          <a:p>
            <a:pPr marL="457200" indent="-457200">
              <a:buFont typeface="+mj-lt"/>
              <a:buAutoNum type="alphaLcParenR"/>
            </a:pPr>
            <a:r>
              <a:rPr lang="en-IE" dirty="0"/>
              <a:t>he or she is </a:t>
            </a:r>
            <a:r>
              <a:rPr lang="en-IE" b="1" i="1" dirty="0">
                <a:solidFill>
                  <a:srgbClr val="C00000"/>
                </a:solidFill>
              </a:rPr>
              <a:t>recognised by the competent authorities of the country in which he or she has taken up residence as having the rights and obligations which are attached to the possession of the nationality of that country, or rights and obligations equivalent to those</a:t>
            </a:r>
            <a:r>
              <a:rPr lang="en-IE" dirty="0"/>
              <a: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Art. 12(2) QD (recast): </a:t>
            </a:r>
            <a:br>
              <a:rPr lang="en-IE" dirty="0"/>
            </a:br>
            <a:r>
              <a:rPr lang="en-IE" dirty="0"/>
              <a:t>Exclusion from </a:t>
            </a:r>
            <a:r>
              <a:rPr lang="en-IE" dirty="0">
                <a:solidFill>
                  <a:srgbClr val="C00000"/>
                </a:solidFill>
                <a:effectLst>
                  <a:outerShdw blurRad="38100" dist="38100" dir="2700000" algn="tl">
                    <a:srgbClr val="000000">
                      <a:alpha val="43137"/>
                    </a:srgbClr>
                  </a:outerShdw>
                </a:effectLst>
              </a:rPr>
              <a:t>Refugee Status</a:t>
            </a:r>
          </a:p>
        </p:txBody>
      </p:sp>
      <p:sp>
        <p:nvSpPr>
          <p:cNvPr id="3" name="Content Placeholder 2"/>
          <p:cNvSpPr>
            <a:spLocks noGrp="1"/>
          </p:cNvSpPr>
          <p:nvPr>
            <p:ph idx="1"/>
          </p:nvPr>
        </p:nvSpPr>
        <p:spPr>
          <a:xfrm>
            <a:off x="457200" y="1600201"/>
            <a:ext cx="8229600" cy="4993782"/>
          </a:xfrm>
        </p:spPr>
        <p:txBody>
          <a:bodyPr>
            <a:normAutofit fontScale="92500" lnSpcReduction="10000"/>
          </a:bodyPr>
          <a:lstStyle/>
          <a:p>
            <a:pPr>
              <a:buNone/>
            </a:pPr>
            <a:r>
              <a:rPr lang="en-IE" dirty="0"/>
              <a:t>A third-country national or a stateless person is excluded </a:t>
            </a:r>
          </a:p>
          <a:p>
            <a:pPr>
              <a:buNone/>
            </a:pPr>
            <a:r>
              <a:rPr lang="en-IE" dirty="0"/>
              <a:t>from being a refugee where there are serious reasons for </a:t>
            </a:r>
          </a:p>
          <a:p>
            <a:pPr>
              <a:buNone/>
            </a:pPr>
            <a:r>
              <a:rPr lang="en-IE" dirty="0"/>
              <a:t>considering that: </a:t>
            </a:r>
          </a:p>
          <a:p>
            <a:pPr marL="457200" indent="-457200">
              <a:buFont typeface="+mj-lt"/>
              <a:buAutoNum type="alphaLcParenR"/>
            </a:pPr>
            <a:r>
              <a:rPr lang="en-IE" dirty="0"/>
              <a:t>he or she has committed a </a:t>
            </a:r>
            <a:r>
              <a:rPr lang="en-IE" b="1" i="1" dirty="0">
                <a:solidFill>
                  <a:srgbClr val="C00000"/>
                </a:solidFill>
              </a:rPr>
              <a:t>crime against peace</a:t>
            </a:r>
            <a:r>
              <a:rPr lang="en-IE" dirty="0"/>
              <a:t>, a </a:t>
            </a:r>
            <a:r>
              <a:rPr lang="en-IE" b="1" i="1" dirty="0">
                <a:solidFill>
                  <a:srgbClr val="C00000"/>
                </a:solidFill>
              </a:rPr>
              <a:t>war crime</a:t>
            </a:r>
            <a:r>
              <a:rPr lang="en-IE" dirty="0"/>
              <a:t>, or a </a:t>
            </a:r>
            <a:r>
              <a:rPr lang="en-IE" b="1" i="1" dirty="0">
                <a:solidFill>
                  <a:srgbClr val="C00000"/>
                </a:solidFill>
              </a:rPr>
              <a:t>crime against humanity</a:t>
            </a:r>
            <a:r>
              <a:rPr lang="en-IE" dirty="0"/>
              <a:t>, (...); </a:t>
            </a:r>
          </a:p>
          <a:p>
            <a:pPr marL="457200" indent="-457200">
              <a:buFont typeface="+mj-lt"/>
              <a:buAutoNum type="alphaLcParenR"/>
            </a:pPr>
            <a:r>
              <a:rPr lang="en-IE" dirty="0"/>
              <a:t>he or she has committed a </a:t>
            </a:r>
            <a:r>
              <a:rPr lang="en-IE" b="1" i="1" dirty="0">
                <a:solidFill>
                  <a:srgbClr val="C00000"/>
                </a:solidFill>
              </a:rPr>
              <a:t>serious non-political crime outside the country of refuge prior to his or her admission as a refugee</a:t>
            </a:r>
            <a:r>
              <a:rPr lang="en-IE" dirty="0"/>
              <a:t>, which means the time of issuing a residence permit based on the granting of refugee status; particularly cruel actions, even if committed with an allegedly political objective, may be classified as serious non-political crimes; </a:t>
            </a:r>
          </a:p>
          <a:p>
            <a:pPr marL="457200" indent="-457200">
              <a:buFont typeface="+mj-lt"/>
              <a:buAutoNum type="alphaLcParenR"/>
            </a:pPr>
            <a:r>
              <a:rPr lang="en-IE" dirty="0"/>
              <a:t>he or she has been </a:t>
            </a:r>
            <a:r>
              <a:rPr lang="en-IE" b="1" i="1" dirty="0">
                <a:solidFill>
                  <a:srgbClr val="C00000"/>
                </a:solidFill>
              </a:rPr>
              <a:t>guilty of acts contrary to the purposes and principles of the UN </a:t>
            </a:r>
            <a:r>
              <a:rPr lang="en-IE"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23096"/>
          </a:xfrm>
        </p:spPr>
        <p:txBody>
          <a:bodyPr/>
          <a:lstStyle/>
          <a:p>
            <a:r>
              <a:rPr lang="en-IE" dirty="0"/>
              <a:t>Exclusion from </a:t>
            </a:r>
            <a:r>
              <a:rPr lang="en-IE" dirty="0">
                <a:solidFill>
                  <a:srgbClr val="C00000"/>
                </a:solidFill>
                <a:effectLst>
                  <a:outerShdw blurRad="38100" dist="38100" dir="2700000" algn="tl">
                    <a:srgbClr val="000000">
                      <a:alpha val="43137"/>
                    </a:srgbClr>
                  </a:outerShdw>
                </a:effectLst>
              </a:rPr>
              <a:t>Subsidiary Protection</a:t>
            </a:r>
          </a:p>
        </p:txBody>
      </p:sp>
      <p:sp>
        <p:nvSpPr>
          <p:cNvPr id="3" name="Content Placeholder 2"/>
          <p:cNvSpPr>
            <a:spLocks noGrp="1"/>
          </p:cNvSpPr>
          <p:nvPr>
            <p:ph idx="1"/>
          </p:nvPr>
        </p:nvSpPr>
        <p:spPr>
          <a:xfrm>
            <a:off x="457200" y="1417639"/>
            <a:ext cx="8229600" cy="4996040"/>
          </a:xfrm>
        </p:spPr>
        <p:txBody>
          <a:bodyPr>
            <a:normAutofit fontScale="70000" lnSpcReduction="20000"/>
          </a:bodyPr>
          <a:lstStyle/>
          <a:p>
            <a:pPr algn="just">
              <a:buNone/>
            </a:pPr>
            <a:r>
              <a:rPr lang="en-US" sz="3100" b="1" dirty="0"/>
              <a:t>Article 17 QD (recast) </a:t>
            </a:r>
            <a:r>
              <a:rPr lang="en-US" sz="3100" dirty="0"/>
              <a:t>broadly similar to Article 12 but:</a:t>
            </a:r>
          </a:p>
          <a:p>
            <a:pPr marL="0" indent="0" algn="just">
              <a:buNone/>
            </a:pPr>
            <a:endParaRPr lang="en-US" sz="1400" i="1" dirty="0"/>
          </a:p>
          <a:p>
            <a:pPr algn="just">
              <a:buFont typeface="Wingdings" pitchFamily="2" charset="2"/>
              <a:buChar char="Ø"/>
            </a:pPr>
            <a:r>
              <a:rPr lang="en-US" sz="3100" dirty="0"/>
              <a:t>Article 17(1)</a:t>
            </a:r>
            <a:r>
              <a:rPr lang="en-US" sz="3100" b="1" dirty="0">
                <a:solidFill>
                  <a:srgbClr val="C00000"/>
                </a:solidFill>
              </a:rPr>
              <a:t>(b):</a:t>
            </a:r>
            <a:r>
              <a:rPr lang="en-US" sz="3100" dirty="0">
                <a:solidFill>
                  <a:srgbClr val="FF0000"/>
                </a:solidFill>
              </a:rPr>
              <a:t> </a:t>
            </a:r>
            <a:r>
              <a:rPr lang="en-US" sz="3100" dirty="0"/>
              <a:t>refers to exclusion for having committed a </a:t>
            </a:r>
            <a:r>
              <a:rPr lang="en-US" sz="3100" b="1" dirty="0"/>
              <a:t>serious crime </a:t>
            </a:r>
          </a:p>
          <a:p>
            <a:pPr lvl="1" algn="just">
              <a:buFont typeface="Arial" pitchFamily="34" charset="0"/>
              <a:buChar char="•"/>
            </a:pPr>
            <a:r>
              <a:rPr lang="en-US" sz="3100" dirty="0"/>
              <a:t>Encompasses both </a:t>
            </a:r>
            <a:r>
              <a:rPr lang="en-US" sz="3100" b="1" dirty="0">
                <a:solidFill>
                  <a:srgbClr val="C00000"/>
                </a:solidFill>
              </a:rPr>
              <a:t>non-political </a:t>
            </a:r>
            <a:r>
              <a:rPr lang="en-US" sz="3100" b="1" u="sng" dirty="0">
                <a:solidFill>
                  <a:srgbClr val="C00000"/>
                </a:solidFill>
              </a:rPr>
              <a:t>and</a:t>
            </a:r>
            <a:r>
              <a:rPr lang="en-US" sz="3100" b="1" dirty="0">
                <a:solidFill>
                  <a:srgbClr val="C00000"/>
                </a:solidFill>
              </a:rPr>
              <a:t> political crimes</a:t>
            </a:r>
          </a:p>
          <a:p>
            <a:pPr lvl="1" algn="just">
              <a:buFont typeface="Arial" pitchFamily="34" charset="0"/>
              <a:buChar char="•"/>
            </a:pPr>
            <a:r>
              <a:rPr lang="en-US" sz="3100" b="1" dirty="0"/>
              <a:t>No temporal or territorial restriction</a:t>
            </a:r>
          </a:p>
          <a:p>
            <a:pPr algn="just">
              <a:buFont typeface="Wingdings" pitchFamily="2" charset="2"/>
              <a:buChar char="Ø"/>
            </a:pPr>
            <a:r>
              <a:rPr lang="en-US" sz="3100" dirty="0"/>
              <a:t>Article 17(1)</a:t>
            </a:r>
            <a:r>
              <a:rPr lang="en-US" sz="3100" b="1" dirty="0">
                <a:solidFill>
                  <a:srgbClr val="C00000"/>
                </a:solidFill>
              </a:rPr>
              <a:t>(d):</a:t>
            </a:r>
            <a:r>
              <a:rPr lang="en-US" sz="3100" dirty="0">
                <a:solidFill>
                  <a:srgbClr val="FF0000"/>
                </a:solidFill>
              </a:rPr>
              <a:t> </a:t>
            </a:r>
            <a:r>
              <a:rPr lang="en-US" sz="3100" b="1" dirty="0"/>
              <a:t>danger to the community or security of the Member State </a:t>
            </a:r>
          </a:p>
          <a:p>
            <a:pPr lvl="1" algn="just">
              <a:buFont typeface="Arial" pitchFamily="34" charset="0"/>
              <a:buChar char="•"/>
            </a:pPr>
            <a:r>
              <a:rPr lang="en-US" sz="3100" dirty="0"/>
              <a:t>mirrors Article 33(2) Refugee Convention</a:t>
            </a:r>
          </a:p>
          <a:p>
            <a:pPr algn="just">
              <a:buFont typeface="Wingdings" pitchFamily="2" charset="2"/>
              <a:buChar char="Ø"/>
            </a:pPr>
            <a:r>
              <a:rPr lang="en-US" sz="3100" dirty="0"/>
              <a:t>Article 17(2): </a:t>
            </a:r>
            <a:r>
              <a:rPr lang="en-US" sz="3100" b="1" dirty="0"/>
              <a:t>identical principles and criteria as Article 12(3)</a:t>
            </a:r>
          </a:p>
          <a:p>
            <a:pPr algn="just">
              <a:buFont typeface="Wingdings" pitchFamily="2" charset="2"/>
              <a:buChar char="Ø"/>
            </a:pPr>
            <a:r>
              <a:rPr lang="en-US" sz="3100" dirty="0"/>
              <a:t>Article 17(3) = individual outside scope Article 17(1)</a:t>
            </a:r>
          </a:p>
          <a:p>
            <a:pPr lvl="1" algn="just">
              <a:buFont typeface="Arial" pitchFamily="34" charset="0"/>
              <a:buChar char="•"/>
            </a:pPr>
            <a:r>
              <a:rPr lang="en-US" sz="3100" dirty="0"/>
              <a:t>Addresses problem posed by fugitives from justice: ‘(…) </a:t>
            </a:r>
            <a:r>
              <a:rPr lang="en-US" sz="3100" i="1" dirty="0"/>
              <a:t>left his or her country of origin </a:t>
            </a:r>
            <a:r>
              <a:rPr lang="en-US" sz="3100" b="1" i="1" u="sng" dirty="0"/>
              <a:t>solely</a:t>
            </a:r>
            <a:r>
              <a:rPr lang="en-US" sz="3100" i="1" dirty="0"/>
              <a:t> in order to avoid sanctions resulting from those crimes</a:t>
            </a:r>
            <a:r>
              <a:rPr lang="en-US" sz="3100" dirty="0"/>
              <a:t>’</a:t>
            </a:r>
            <a:endParaRPr lang="nl-BE" sz="3100" dirty="0"/>
          </a:p>
          <a:p>
            <a:endParaRPr lang="en-IE"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Forms of Protection</a:t>
            </a:r>
          </a:p>
        </p:txBody>
      </p:sp>
      <p:sp>
        <p:nvSpPr>
          <p:cNvPr id="3" name="Content Placeholder 2"/>
          <p:cNvSpPr>
            <a:spLocks noGrp="1"/>
          </p:cNvSpPr>
          <p:nvPr>
            <p:ph idx="1"/>
          </p:nvPr>
        </p:nvSpPr>
        <p:spPr/>
        <p:txBody>
          <a:bodyPr>
            <a:normAutofit lnSpcReduction="10000"/>
          </a:bodyPr>
          <a:lstStyle/>
          <a:p>
            <a:pPr marL="0" indent="0" algn="just">
              <a:buNone/>
            </a:pPr>
            <a:r>
              <a:rPr lang="nl-BE" b="1" dirty="0"/>
              <a:t>Exclusion </a:t>
            </a:r>
            <a:r>
              <a:rPr lang="nl-BE" b="1" dirty="0">
                <a:sym typeface="Symbol"/>
              </a:rPr>
              <a:t> </a:t>
            </a:r>
            <a:r>
              <a:rPr lang="nl-BE" b="1" dirty="0"/>
              <a:t>not determinative in respect of whether an excluded person can be removed </a:t>
            </a:r>
            <a:r>
              <a:rPr lang="nl-BE" dirty="0"/>
              <a:t>to his or her country of origin</a:t>
            </a:r>
            <a:r>
              <a:rPr lang="en-US" dirty="0"/>
              <a:t> or former habitual residence</a:t>
            </a:r>
          </a:p>
          <a:p>
            <a:pPr algn="just">
              <a:buNone/>
            </a:pPr>
            <a:endParaRPr lang="en-US" dirty="0"/>
          </a:p>
          <a:p>
            <a:pPr marL="0" indent="0" algn="just">
              <a:buNone/>
            </a:pPr>
            <a:r>
              <a:rPr lang="en-US" dirty="0"/>
              <a:t>‘</a:t>
            </a:r>
            <a:r>
              <a:rPr lang="en-US" i="1" dirty="0"/>
              <a:t>It is important to note that the exclusion of a person from refugee status pursuant to Article 12(2) of Directive 2004/83 does not imply the adoption of a position on the </a:t>
            </a:r>
            <a:r>
              <a:rPr lang="en-US" b="1" i="1" dirty="0">
                <a:solidFill>
                  <a:srgbClr val="C00000"/>
                </a:solidFill>
              </a:rPr>
              <a:t>separate question </a:t>
            </a:r>
            <a:r>
              <a:rPr lang="en-US" i="1" dirty="0"/>
              <a:t>of whether that person can be deported to his country of origin’.</a:t>
            </a:r>
            <a:endParaRPr lang="nl-BE" i="1" dirty="0"/>
          </a:p>
          <a:p>
            <a:pPr marL="0" indent="0" algn="just">
              <a:buNone/>
            </a:pPr>
            <a:endParaRPr lang="nl-BE" sz="2000" dirty="0"/>
          </a:p>
          <a:p>
            <a:pPr marL="0" indent="0" algn="just">
              <a:buNone/>
            </a:pPr>
            <a:r>
              <a:rPr lang="nl-BE" sz="2000" dirty="0"/>
              <a:t>(see: CJEU: </a:t>
            </a:r>
            <a:r>
              <a:rPr lang="nl-BE" sz="2000" b="1" i="1" dirty="0"/>
              <a:t>B &amp; D vs Bundesrepublik Deutschland</a:t>
            </a:r>
            <a:r>
              <a:rPr lang="nl-BE" sz="2000" dirty="0"/>
              <a:t>, C-57/09 and C-101/09, 9 November 2010, para. 77)</a:t>
            </a:r>
          </a:p>
          <a:p>
            <a:endParaRPr lang="en-IE"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4" name="Picture 8" descr="Image result for immigration"/>
          <p:cNvPicPr>
            <a:picLocks noChangeAspect="1" noChangeArrowheads="1"/>
          </p:cNvPicPr>
          <p:nvPr/>
        </p:nvPicPr>
        <p:blipFill>
          <a:blip r:embed="rId2"/>
          <a:srcRect/>
          <a:stretch>
            <a:fillRect/>
          </a:stretch>
        </p:blipFill>
        <p:spPr bwMode="auto">
          <a:xfrm>
            <a:off x="0" y="0"/>
            <a:ext cx="9143999" cy="6857999"/>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a:t>
            </a:r>
            <a:r>
              <a:rPr lang="en-IE" dirty="0">
                <a:solidFill>
                  <a:srgbClr val="C00000"/>
                </a:solidFill>
                <a:effectLst>
                  <a:outerShdw blurRad="38100" dist="38100" dir="2700000" algn="tl">
                    <a:srgbClr val="000000">
                      <a:alpha val="43137"/>
                    </a:srgbClr>
                  </a:outerShdw>
                </a:effectLst>
              </a:rPr>
              <a:t> Immigration</a:t>
            </a:r>
          </a:p>
        </p:txBody>
      </p:sp>
      <p:sp>
        <p:nvSpPr>
          <p:cNvPr id="3" name="Content Placeholder 2"/>
          <p:cNvSpPr>
            <a:spLocks noGrp="1"/>
          </p:cNvSpPr>
          <p:nvPr>
            <p:ph idx="1"/>
          </p:nvPr>
        </p:nvSpPr>
        <p:spPr>
          <a:xfrm>
            <a:off x="457200" y="1417639"/>
            <a:ext cx="8229600" cy="4918767"/>
          </a:xfrm>
        </p:spPr>
        <p:txBody>
          <a:bodyPr/>
          <a:lstStyle/>
          <a:p>
            <a:pPr>
              <a:buNone/>
            </a:pPr>
            <a:r>
              <a:rPr lang="en-IE" b="1" dirty="0"/>
              <a:t>Article 79(1) Treaty on the Functioning of the European </a:t>
            </a:r>
          </a:p>
          <a:p>
            <a:pPr>
              <a:buNone/>
            </a:pPr>
            <a:r>
              <a:rPr lang="en-IE" b="1" dirty="0"/>
              <a:t>Union (TFEU):</a:t>
            </a:r>
          </a:p>
          <a:p>
            <a:pPr>
              <a:buNone/>
            </a:pPr>
            <a:endParaRPr lang="en-IE" dirty="0"/>
          </a:p>
          <a:p>
            <a:pPr>
              <a:buNone/>
            </a:pPr>
            <a:r>
              <a:rPr lang="en-IE" dirty="0"/>
              <a:t>“The Union shall develop a </a:t>
            </a:r>
            <a:r>
              <a:rPr lang="en-IE" b="1" i="1" dirty="0">
                <a:solidFill>
                  <a:srgbClr val="C00000"/>
                </a:solidFill>
              </a:rPr>
              <a:t>common immigration policy </a:t>
            </a:r>
          </a:p>
          <a:p>
            <a:pPr>
              <a:buNone/>
            </a:pPr>
            <a:r>
              <a:rPr lang="en-IE" dirty="0"/>
              <a:t>aimed at ensuring, at all stages, the </a:t>
            </a:r>
            <a:r>
              <a:rPr lang="en-IE" b="1" i="1" dirty="0">
                <a:solidFill>
                  <a:srgbClr val="C00000"/>
                </a:solidFill>
              </a:rPr>
              <a:t>efficient management </a:t>
            </a:r>
          </a:p>
          <a:p>
            <a:pPr>
              <a:buNone/>
            </a:pPr>
            <a:r>
              <a:rPr lang="en-IE" b="1" i="1" dirty="0">
                <a:solidFill>
                  <a:srgbClr val="C00000"/>
                </a:solidFill>
              </a:rPr>
              <a:t>of migration flows</a:t>
            </a:r>
            <a:r>
              <a:rPr lang="en-IE" dirty="0"/>
              <a:t>, </a:t>
            </a:r>
            <a:r>
              <a:rPr lang="en-IE" b="1" i="1" dirty="0">
                <a:solidFill>
                  <a:srgbClr val="C00000"/>
                </a:solidFill>
              </a:rPr>
              <a:t>fair treatment of third-country </a:t>
            </a:r>
          </a:p>
          <a:p>
            <a:pPr>
              <a:buNone/>
            </a:pPr>
            <a:r>
              <a:rPr lang="en-IE" b="1" i="1" dirty="0">
                <a:solidFill>
                  <a:srgbClr val="C00000"/>
                </a:solidFill>
              </a:rPr>
              <a:t>nationals residing legally in Member States</a:t>
            </a:r>
            <a:r>
              <a:rPr lang="en-IE" dirty="0"/>
              <a:t>, and the </a:t>
            </a:r>
          </a:p>
          <a:p>
            <a:pPr>
              <a:buNone/>
            </a:pPr>
            <a:r>
              <a:rPr lang="en-IE" b="1" i="1" dirty="0">
                <a:solidFill>
                  <a:srgbClr val="C00000"/>
                </a:solidFill>
              </a:rPr>
              <a:t>prevention of, and enhanced measures to combat,</a:t>
            </a:r>
          </a:p>
          <a:p>
            <a:pPr>
              <a:buNone/>
            </a:pPr>
            <a:r>
              <a:rPr lang="en-IE" b="1" i="1" dirty="0">
                <a:solidFill>
                  <a:srgbClr val="C00000"/>
                </a:solidFill>
              </a:rPr>
              <a:t>Illegal immigration and trafficking in human beings</a:t>
            </a:r>
            <a:r>
              <a:rPr lang="en-IE" dirty="0"/>
              <a:t>”.</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61733"/>
          </a:xfrm>
        </p:spPr>
        <p:txBody>
          <a:bodyPr/>
          <a:lstStyle/>
          <a:p>
            <a:r>
              <a:rPr lang="en-IE" dirty="0"/>
              <a:t>Article 79(2) TFEU</a:t>
            </a:r>
          </a:p>
        </p:txBody>
      </p:sp>
      <p:sp>
        <p:nvSpPr>
          <p:cNvPr id="3" name="Content Placeholder 2"/>
          <p:cNvSpPr>
            <a:spLocks noGrp="1"/>
          </p:cNvSpPr>
          <p:nvPr>
            <p:ph idx="1"/>
          </p:nvPr>
        </p:nvSpPr>
        <p:spPr>
          <a:xfrm>
            <a:off x="457200" y="1236372"/>
            <a:ext cx="8229600" cy="5215943"/>
          </a:xfrm>
        </p:spPr>
        <p:txBody>
          <a:bodyPr>
            <a:normAutofit fontScale="92500"/>
          </a:bodyPr>
          <a:lstStyle/>
          <a:p>
            <a:pPr>
              <a:buNone/>
            </a:pPr>
            <a:r>
              <a:rPr lang="en-IE" dirty="0"/>
              <a:t>“(...), the European Parliament and the Council, (...), shall </a:t>
            </a:r>
          </a:p>
          <a:p>
            <a:pPr>
              <a:buNone/>
            </a:pPr>
            <a:r>
              <a:rPr lang="en-IE" dirty="0"/>
              <a:t>adopt measures in the following areas: </a:t>
            </a:r>
          </a:p>
          <a:p>
            <a:pPr marL="457200" indent="-457200">
              <a:buFont typeface="+mj-lt"/>
              <a:buAutoNum type="alphaLcParenR"/>
            </a:pPr>
            <a:r>
              <a:rPr lang="en-IE" dirty="0"/>
              <a:t>the </a:t>
            </a:r>
            <a:r>
              <a:rPr lang="en-IE" b="1" i="1" dirty="0">
                <a:solidFill>
                  <a:srgbClr val="C00000"/>
                </a:solidFill>
              </a:rPr>
              <a:t>conditions of entry and residence</a:t>
            </a:r>
            <a:r>
              <a:rPr lang="en-IE" dirty="0"/>
              <a:t>, and standards on the issue by MS of long-term visas and residence permits, including those for the purpose of family reunification; </a:t>
            </a:r>
          </a:p>
          <a:p>
            <a:pPr marL="457200" indent="-457200">
              <a:buFont typeface="+mj-lt"/>
              <a:buAutoNum type="alphaLcParenR"/>
            </a:pPr>
            <a:r>
              <a:rPr lang="en-IE" dirty="0"/>
              <a:t>the </a:t>
            </a:r>
            <a:r>
              <a:rPr lang="en-IE" b="1" i="1" dirty="0">
                <a:solidFill>
                  <a:srgbClr val="C00000"/>
                </a:solidFill>
              </a:rPr>
              <a:t>definition of the rights of third-country nationals residing legally</a:t>
            </a:r>
            <a:r>
              <a:rPr lang="en-IE" dirty="0"/>
              <a:t> in a MS, including the conditions governing freedom of movement and of residence in other MS; </a:t>
            </a:r>
          </a:p>
          <a:p>
            <a:pPr marL="457200" indent="-457200">
              <a:buFont typeface="+mj-lt"/>
              <a:buAutoNum type="alphaLcParenR"/>
            </a:pPr>
            <a:r>
              <a:rPr lang="en-IE" b="1" i="1" dirty="0">
                <a:solidFill>
                  <a:srgbClr val="C00000"/>
                </a:solidFill>
              </a:rPr>
              <a:t>illegal immigration and unauthorised residence</a:t>
            </a:r>
            <a:r>
              <a:rPr lang="en-IE" dirty="0"/>
              <a:t>, including removal and repatriation of persons residing without authorisation; </a:t>
            </a:r>
          </a:p>
          <a:p>
            <a:pPr marL="457200" indent="-457200">
              <a:buFont typeface="+mj-lt"/>
              <a:buAutoNum type="alphaLcParenR"/>
            </a:pPr>
            <a:r>
              <a:rPr lang="en-IE" b="1" i="1" dirty="0">
                <a:solidFill>
                  <a:srgbClr val="C00000"/>
                </a:solidFill>
              </a:rPr>
              <a:t>combating trafficking in persons</a:t>
            </a:r>
            <a:r>
              <a:rPr lang="en-IE" dirty="0"/>
              <a:t>, in particular women and children.</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Access</a:t>
            </a:r>
            <a:r>
              <a:rPr lang="en-IE" dirty="0"/>
              <a:t> to the Territory of the EU</a:t>
            </a:r>
          </a:p>
        </p:txBody>
      </p:sp>
      <p:sp>
        <p:nvSpPr>
          <p:cNvPr id="3" name="Content Placeholder 2"/>
          <p:cNvSpPr>
            <a:spLocks noGrp="1"/>
          </p:cNvSpPr>
          <p:nvPr>
            <p:ph idx="1"/>
          </p:nvPr>
        </p:nvSpPr>
        <p:spPr>
          <a:xfrm>
            <a:off x="457200" y="1417639"/>
            <a:ext cx="8229600" cy="5086192"/>
          </a:xfrm>
        </p:spPr>
        <p:txBody>
          <a:bodyPr/>
          <a:lstStyle/>
          <a:p>
            <a:pPr>
              <a:buFont typeface="Wingdings" pitchFamily="2" charset="2"/>
              <a:buChar char="Ø"/>
            </a:pPr>
            <a:r>
              <a:rPr lang="en-IE" dirty="0"/>
              <a:t>Convention implementing the 1985 </a:t>
            </a:r>
            <a:r>
              <a:rPr lang="en-IE" b="1" dirty="0" err="1"/>
              <a:t>Schengen</a:t>
            </a:r>
            <a:r>
              <a:rPr lang="en-IE" b="1" dirty="0"/>
              <a:t> Agreement</a:t>
            </a:r>
            <a:r>
              <a:rPr lang="en-IE" dirty="0"/>
              <a:t>, 19 June 1990 </a:t>
            </a:r>
          </a:p>
          <a:p>
            <a:pPr>
              <a:buFont typeface="Wingdings" pitchFamily="2" charset="2"/>
              <a:buChar char="Ø"/>
            </a:pPr>
            <a:r>
              <a:rPr lang="en-IE" b="1" dirty="0"/>
              <a:t>Visa List Regulation</a:t>
            </a:r>
            <a:r>
              <a:rPr lang="en-IE" dirty="0"/>
              <a:t>, Regulation (EC) 539/2001 </a:t>
            </a:r>
          </a:p>
          <a:p>
            <a:pPr>
              <a:buFont typeface="Wingdings" pitchFamily="2" charset="2"/>
              <a:buChar char="Ø"/>
            </a:pPr>
            <a:r>
              <a:rPr lang="en-IE" b="1" dirty="0"/>
              <a:t>Visa Code</a:t>
            </a:r>
            <a:r>
              <a:rPr lang="en-IE" dirty="0"/>
              <a:t>, Regulation (EC) 810/2009</a:t>
            </a:r>
          </a:p>
          <a:p>
            <a:pPr>
              <a:buFont typeface="Wingdings" pitchFamily="2" charset="2"/>
              <a:buChar char="Ø"/>
            </a:pPr>
            <a:r>
              <a:rPr lang="en-IE" b="1" dirty="0" err="1"/>
              <a:t>Schengen</a:t>
            </a:r>
            <a:r>
              <a:rPr lang="en-IE" b="1" dirty="0"/>
              <a:t> Information System (SIS)</a:t>
            </a:r>
            <a:r>
              <a:rPr lang="en-IE" dirty="0"/>
              <a:t>, set up by Title IV of the 1985 Convention implementing the </a:t>
            </a:r>
            <a:r>
              <a:rPr lang="en-IE" dirty="0" err="1"/>
              <a:t>Schengen</a:t>
            </a:r>
            <a:r>
              <a:rPr lang="en-IE" dirty="0"/>
              <a:t> Agreement </a:t>
            </a:r>
          </a:p>
          <a:p>
            <a:pPr>
              <a:buFont typeface="Wingdings" pitchFamily="2" charset="2"/>
              <a:buChar char="Ø"/>
            </a:pPr>
            <a:r>
              <a:rPr lang="en-IE" b="1" dirty="0"/>
              <a:t>SIS II Regulation</a:t>
            </a:r>
            <a:r>
              <a:rPr lang="en-IE" dirty="0"/>
              <a:t>, Regulation (EC) 1987/2006 and SIS II Decision, Council Decision 2007/533/JHA</a:t>
            </a:r>
          </a:p>
          <a:p>
            <a:pPr>
              <a:buFont typeface="Wingdings" pitchFamily="2" charset="2"/>
              <a:buChar char="Ø"/>
            </a:pPr>
            <a:r>
              <a:rPr lang="en-IE" b="1" dirty="0" err="1"/>
              <a:t>Schengen</a:t>
            </a:r>
            <a:r>
              <a:rPr lang="en-IE" b="1" dirty="0"/>
              <a:t> Borders Code</a:t>
            </a:r>
            <a:r>
              <a:rPr lang="en-IE" dirty="0"/>
              <a:t>, Regulation (EC) 562/2006</a:t>
            </a:r>
          </a:p>
          <a:p>
            <a:pPr>
              <a:buFont typeface="Wingdings" pitchFamily="2" charset="2"/>
              <a:buChar char="Ø"/>
            </a:pPr>
            <a:endParaRPr lang="en-IE"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CJEU: </a:t>
            </a:r>
            <a:r>
              <a:rPr lang="de-DE" i="1" dirty="0"/>
              <a:t>Koushkaki v Bundesrepublik Deutschland</a:t>
            </a:r>
            <a:endParaRPr lang="en-IE" i="1" dirty="0"/>
          </a:p>
        </p:txBody>
      </p:sp>
      <p:sp>
        <p:nvSpPr>
          <p:cNvPr id="3" name="Content Placeholder 2"/>
          <p:cNvSpPr>
            <a:spLocks noGrp="1"/>
          </p:cNvSpPr>
          <p:nvPr>
            <p:ph idx="1"/>
          </p:nvPr>
        </p:nvSpPr>
        <p:spPr>
          <a:xfrm>
            <a:off x="457200" y="1617044"/>
            <a:ext cx="8229600" cy="4509120"/>
          </a:xfrm>
        </p:spPr>
        <p:txBody>
          <a:bodyPr>
            <a:noAutofit/>
          </a:bodyPr>
          <a:lstStyle/>
          <a:p>
            <a:pPr>
              <a:buNone/>
            </a:pPr>
            <a:r>
              <a:rPr lang="en-IE" sz="2200" i="1" dirty="0"/>
              <a:t>“The competent authorities of a MS </a:t>
            </a:r>
            <a:r>
              <a:rPr lang="en-IE" sz="2200" b="1" i="1" dirty="0">
                <a:solidFill>
                  <a:srgbClr val="C00000"/>
                </a:solidFill>
              </a:rPr>
              <a:t>cannot refuse, </a:t>
            </a:r>
          </a:p>
          <a:p>
            <a:pPr>
              <a:buNone/>
            </a:pPr>
            <a:r>
              <a:rPr lang="en-IE" sz="2200" b="1" i="1" dirty="0">
                <a:solidFill>
                  <a:srgbClr val="C00000"/>
                </a:solidFill>
              </a:rPr>
              <a:t>following the examination of an application for a </a:t>
            </a:r>
          </a:p>
          <a:p>
            <a:pPr>
              <a:buNone/>
            </a:pPr>
            <a:r>
              <a:rPr lang="en-IE" sz="2200" b="1" i="1" dirty="0">
                <a:solidFill>
                  <a:srgbClr val="C00000"/>
                </a:solidFill>
              </a:rPr>
              <a:t>Uniform visa, to issue such a visa </a:t>
            </a:r>
            <a:r>
              <a:rPr lang="en-IE" sz="2200" i="1" dirty="0"/>
              <a:t>to an applicant </a:t>
            </a:r>
            <a:r>
              <a:rPr lang="en-IE" sz="2200" b="1" i="1" dirty="0">
                <a:solidFill>
                  <a:srgbClr val="C00000"/>
                </a:solidFill>
              </a:rPr>
              <a:t>unless </a:t>
            </a:r>
          </a:p>
          <a:p>
            <a:pPr>
              <a:buNone/>
            </a:pPr>
            <a:r>
              <a:rPr lang="en-IE" sz="2200" b="1" i="1" dirty="0">
                <a:solidFill>
                  <a:srgbClr val="C00000"/>
                </a:solidFill>
              </a:rPr>
              <a:t>one of the grounds for refusal of a visa listed in those </a:t>
            </a:r>
          </a:p>
          <a:p>
            <a:pPr>
              <a:buNone/>
            </a:pPr>
            <a:r>
              <a:rPr lang="en-IE" sz="2200" b="1" i="1" dirty="0">
                <a:solidFill>
                  <a:srgbClr val="C00000"/>
                </a:solidFill>
              </a:rPr>
              <a:t>provisions can be applied</a:t>
            </a:r>
            <a:r>
              <a:rPr lang="en-IE" sz="2200" i="1" dirty="0"/>
              <a:t> to that applicant. Those </a:t>
            </a:r>
          </a:p>
          <a:p>
            <a:pPr>
              <a:buNone/>
            </a:pPr>
            <a:r>
              <a:rPr lang="en-IE" sz="2200" i="1" dirty="0"/>
              <a:t>authorities have a </a:t>
            </a:r>
            <a:r>
              <a:rPr lang="en-IE" sz="2200" b="1" i="1" dirty="0">
                <a:solidFill>
                  <a:srgbClr val="C00000"/>
                </a:solidFill>
              </a:rPr>
              <a:t>wide discretion</a:t>
            </a:r>
            <a:r>
              <a:rPr lang="en-IE" sz="2200" i="1" dirty="0"/>
              <a:t> </a:t>
            </a:r>
            <a:r>
              <a:rPr lang="en-IE" sz="2200" b="1" i="1" dirty="0">
                <a:solidFill>
                  <a:srgbClr val="C00000"/>
                </a:solidFill>
              </a:rPr>
              <a:t>in the examination of </a:t>
            </a:r>
          </a:p>
          <a:p>
            <a:pPr>
              <a:buNone/>
            </a:pPr>
            <a:r>
              <a:rPr lang="en-IE" sz="2200" b="1" i="1" dirty="0">
                <a:solidFill>
                  <a:srgbClr val="C00000"/>
                </a:solidFill>
              </a:rPr>
              <a:t>that application </a:t>
            </a:r>
            <a:r>
              <a:rPr lang="en-IE" sz="2200" i="1" dirty="0"/>
              <a:t>so far as concerns the conditions for the </a:t>
            </a:r>
          </a:p>
          <a:p>
            <a:pPr>
              <a:buNone/>
            </a:pPr>
            <a:r>
              <a:rPr lang="en-IE" sz="2200" i="1" dirty="0"/>
              <a:t>application of those provisions and the assessment of the </a:t>
            </a:r>
          </a:p>
          <a:p>
            <a:pPr>
              <a:buNone/>
            </a:pPr>
            <a:r>
              <a:rPr lang="en-IE" sz="2200" i="1" dirty="0"/>
              <a:t>relevant facts, with a view to ascertaining whether one of </a:t>
            </a:r>
          </a:p>
          <a:p>
            <a:pPr>
              <a:buNone/>
            </a:pPr>
            <a:r>
              <a:rPr lang="en-IE" sz="2200" i="1" dirty="0"/>
              <a:t>those grounds for refusal can be applied to the applicant”</a:t>
            </a:r>
            <a:r>
              <a:rPr lang="en-IE" sz="2200" dirty="0"/>
              <a:t>.</a:t>
            </a:r>
          </a:p>
          <a:p>
            <a:pPr>
              <a:buNone/>
            </a:pPr>
            <a:endParaRPr lang="de-DE" sz="2000" dirty="0"/>
          </a:p>
          <a:p>
            <a:pPr>
              <a:buNone/>
            </a:pPr>
            <a:r>
              <a:rPr lang="de-DE" sz="2000" dirty="0"/>
              <a:t>(see: Case C-84/12, 19th December 2013, para.79) </a:t>
            </a:r>
            <a:endParaRPr lang="en-IE" sz="20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Preventing </a:t>
            </a:r>
            <a:r>
              <a:rPr lang="en-IE" dirty="0">
                <a:solidFill>
                  <a:srgbClr val="C00000"/>
                </a:solidFill>
                <a:effectLst>
                  <a:outerShdw blurRad="38100" dist="38100" dir="2700000" algn="tl">
                    <a:srgbClr val="000000">
                      <a:alpha val="43137"/>
                    </a:srgbClr>
                  </a:outerShdw>
                </a:effectLst>
              </a:rPr>
              <a:t>Unauthorised Entry</a:t>
            </a:r>
          </a:p>
        </p:txBody>
      </p:sp>
      <p:sp>
        <p:nvSpPr>
          <p:cNvPr id="3" name="Content Placeholder 2"/>
          <p:cNvSpPr>
            <a:spLocks noGrp="1"/>
          </p:cNvSpPr>
          <p:nvPr>
            <p:ph idx="1"/>
          </p:nvPr>
        </p:nvSpPr>
        <p:spPr>
          <a:xfrm>
            <a:off x="457200" y="1417639"/>
            <a:ext cx="8229600" cy="4944524"/>
          </a:xfrm>
        </p:spPr>
        <p:txBody>
          <a:bodyPr>
            <a:normAutofit lnSpcReduction="10000"/>
          </a:bodyPr>
          <a:lstStyle/>
          <a:p>
            <a:pPr>
              <a:buFont typeface="Wingdings" pitchFamily="2" charset="2"/>
              <a:buChar char="Ø"/>
            </a:pPr>
            <a:r>
              <a:rPr lang="en-IE" b="1" dirty="0"/>
              <a:t>Carriers Sanctions Directive </a:t>
            </a:r>
            <a:r>
              <a:rPr lang="en-IE" dirty="0"/>
              <a:t>(2001/51/EC): </a:t>
            </a:r>
          </a:p>
          <a:p>
            <a:pPr lvl="1">
              <a:buFont typeface="Wingdings" pitchFamily="2" charset="2"/>
              <a:buChar char="Ø"/>
            </a:pPr>
            <a:r>
              <a:rPr lang="en-IE" dirty="0"/>
              <a:t>provides for sanctions against those who transport undocumented migrants into the EU</a:t>
            </a:r>
          </a:p>
          <a:p>
            <a:pPr lvl="1">
              <a:buNone/>
            </a:pPr>
            <a:endParaRPr lang="en-IE" sz="1000" dirty="0"/>
          </a:p>
          <a:p>
            <a:pPr>
              <a:buFont typeface="Wingdings" pitchFamily="2" charset="2"/>
              <a:buChar char="Ø"/>
            </a:pPr>
            <a:r>
              <a:rPr lang="en-IE" b="1" dirty="0"/>
              <a:t>Facilitation Directive</a:t>
            </a:r>
            <a:r>
              <a:rPr lang="en-IE" dirty="0"/>
              <a:t> (2002/90/EC):</a:t>
            </a:r>
          </a:p>
          <a:p>
            <a:pPr lvl="1">
              <a:buFont typeface="Wingdings" pitchFamily="2" charset="2"/>
              <a:buChar char="Ø"/>
            </a:pPr>
            <a:r>
              <a:rPr lang="en-IE" dirty="0"/>
              <a:t>defines unauthorised entry, transit and residence and provides for sanctions against those who facilitate such breaches;</a:t>
            </a:r>
          </a:p>
          <a:p>
            <a:pPr lvl="1">
              <a:buFont typeface="Wingdings" pitchFamily="2" charset="2"/>
              <a:buChar char="Ø"/>
            </a:pPr>
            <a:r>
              <a:rPr lang="en-IE" dirty="0"/>
              <a:t>sanctions must be effective, proportionate and dissuasive (Article 3)</a:t>
            </a:r>
          </a:p>
          <a:p>
            <a:pPr lvl="1">
              <a:buFont typeface="Wingdings" pitchFamily="2" charset="2"/>
              <a:buChar char="Ø"/>
            </a:pPr>
            <a:r>
              <a:rPr lang="en-IE" dirty="0"/>
              <a:t>MS can decide not to sanction humanitarian assistance, but they are not obliged to do so (Article 1(2)).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EU Primary Law – </a:t>
            </a:r>
            <a:r>
              <a:rPr lang="en-IE" dirty="0">
                <a:solidFill>
                  <a:srgbClr val="C00000"/>
                </a:solidFill>
                <a:effectLst>
                  <a:outerShdw blurRad="38100" dist="38100" dir="2700000" algn="tl">
                    <a:srgbClr val="000000">
                      <a:alpha val="43137"/>
                    </a:srgbClr>
                  </a:outerShdw>
                </a:effectLst>
              </a:rPr>
              <a:t>Asylum</a:t>
            </a:r>
            <a:r>
              <a:rPr lang="en-IE" dirty="0">
                <a:solidFill>
                  <a:srgbClr val="C00000"/>
                </a:solidFill>
              </a:rPr>
              <a:t> </a:t>
            </a:r>
            <a:r>
              <a:rPr lang="en-IE" b="0" i="1" dirty="0"/>
              <a:t>(contd.)</a:t>
            </a:r>
          </a:p>
        </p:txBody>
      </p:sp>
      <p:sp>
        <p:nvSpPr>
          <p:cNvPr id="3" name="Content Placeholder 2"/>
          <p:cNvSpPr>
            <a:spLocks noGrp="1"/>
          </p:cNvSpPr>
          <p:nvPr>
            <p:ph idx="1"/>
          </p:nvPr>
        </p:nvSpPr>
        <p:spPr>
          <a:xfrm>
            <a:off x="457200" y="1328469"/>
            <a:ext cx="8229600" cy="4797696"/>
          </a:xfrm>
        </p:spPr>
        <p:txBody>
          <a:bodyPr>
            <a:normAutofit fontScale="92500" lnSpcReduction="20000"/>
          </a:bodyPr>
          <a:lstStyle/>
          <a:p>
            <a:pPr marL="0" indent="0">
              <a:buNone/>
            </a:pPr>
            <a:r>
              <a:rPr lang="en-IE" b="1" dirty="0"/>
              <a:t>Article 6 Treaty on the European Union (TEU)</a:t>
            </a:r>
            <a:r>
              <a:rPr lang="en-IE" dirty="0"/>
              <a:t> </a:t>
            </a:r>
          </a:p>
          <a:p>
            <a:pPr marL="514350" indent="-514350">
              <a:buAutoNum type="arabicPeriod"/>
            </a:pPr>
            <a:r>
              <a:rPr lang="en-IE" dirty="0"/>
              <a:t>makes the EU Charter binding on Member States as part of the primary law of the EU</a:t>
            </a:r>
          </a:p>
          <a:p>
            <a:pPr marL="514350" indent="-514350">
              <a:buAutoNum type="arabicPeriod"/>
            </a:pPr>
            <a:r>
              <a:rPr lang="en-IE" dirty="0"/>
              <a:t>mandate for the EU to accede to the European Convention on Human Rights (ECHR)</a:t>
            </a:r>
          </a:p>
          <a:p>
            <a:pPr marL="514350" indent="-514350">
              <a:buAutoNum type="arabicPeriod"/>
            </a:pPr>
            <a:r>
              <a:rPr lang="en-IE" dirty="0"/>
              <a:t>‘fundamental rights, as guaranteed by the [ECHR] and as they result from the constitutional traditions common to the Member States, shall constitute general principles of the Union’s law’</a:t>
            </a:r>
          </a:p>
          <a:p>
            <a:pPr marL="0" indent="0">
              <a:buNone/>
            </a:pPr>
            <a:endParaRPr lang="en-IE" dirty="0"/>
          </a:p>
          <a:p>
            <a:pPr marL="0" indent="0">
              <a:buNone/>
            </a:pPr>
            <a:r>
              <a:rPr lang="en-IE" b="1" dirty="0"/>
              <a:t>Article 18 Charter of Fundamental Rights of the EU (EU Charter):</a:t>
            </a:r>
            <a:r>
              <a:rPr lang="en-IE" dirty="0"/>
              <a:t> </a:t>
            </a:r>
            <a:r>
              <a:rPr lang="en-IE" i="1" dirty="0"/>
              <a:t>‘[t]he right to asylum shall be guaranteed with due respect for the rules of the [Refugee Convention] in accordance with the [TEU] and the [TFEU] […]’  </a:t>
            </a:r>
            <a:r>
              <a:rPr lang="en-IE" dirty="0">
                <a:sym typeface="Symbol" panose="05050102010706020507" pitchFamily="18" charset="2"/>
              </a:rPr>
              <a:t> EU Charter </a:t>
            </a:r>
            <a:r>
              <a:rPr lang="en-IE" dirty="0"/>
              <a:t>binding not only on the EU institutions but also on Member States when they are implementing EU law (Art. 51(1))</a:t>
            </a:r>
          </a:p>
        </p:txBody>
      </p:sp>
    </p:spTree>
    <p:extLst>
      <p:ext uri="{BB962C8B-B14F-4D97-AF65-F5344CB8AC3E}">
        <p14:creationId xmlns:p14="http://schemas.microsoft.com/office/powerpoint/2010/main" val="28634912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solidFill>
                  <a:srgbClr val="C00000"/>
                </a:solidFill>
                <a:effectLst>
                  <a:outerShdw blurRad="38100" dist="38100" dir="2700000" algn="tl">
                    <a:srgbClr val="000000">
                      <a:alpha val="43137"/>
                    </a:srgbClr>
                  </a:outerShdw>
                </a:effectLst>
              </a:rPr>
              <a:t>Border</a:t>
            </a:r>
            <a:r>
              <a:rPr lang="en-IE" dirty="0"/>
              <a:t> Checks</a:t>
            </a:r>
          </a:p>
        </p:txBody>
      </p:sp>
      <p:sp>
        <p:nvSpPr>
          <p:cNvPr id="3" name="Content Placeholder 2"/>
          <p:cNvSpPr>
            <a:spLocks noGrp="1"/>
          </p:cNvSpPr>
          <p:nvPr>
            <p:ph idx="1"/>
          </p:nvPr>
        </p:nvSpPr>
        <p:spPr/>
        <p:txBody>
          <a:bodyPr>
            <a:normAutofit fontScale="92500"/>
          </a:bodyPr>
          <a:lstStyle/>
          <a:p>
            <a:pPr>
              <a:buFont typeface="Wingdings" pitchFamily="2" charset="2"/>
              <a:buChar char="Ø"/>
            </a:pPr>
            <a:r>
              <a:rPr lang="en-IE" b="1" dirty="0"/>
              <a:t>Article 6 of the </a:t>
            </a:r>
            <a:r>
              <a:rPr lang="en-IE" b="1" dirty="0" err="1"/>
              <a:t>Schengen</a:t>
            </a:r>
            <a:r>
              <a:rPr lang="en-IE" b="1" dirty="0"/>
              <a:t> Borders Code </a:t>
            </a:r>
            <a:r>
              <a:rPr lang="en-IE" dirty="0"/>
              <a:t>requires that border control tasks have to be carried out in full respect of </a:t>
            </a:r>
            <a:r>
              <a:rPr lang="en-IE" b="1" i="1" dirty="0">
                <a:solidFill>
                  <a:srgbClr val="C00000"/>
                </a:solidFill>
              </a:rPr>
              <a:t>human dignity</a:t>
            </a:r>
            <a:r>
              <a:rPr lang="en-IE" dirty="0"/>
              <a:t>.</a:t>
            </a:r>
          </a:p>
          <a:p>
            <a:pPr>
              <a:buFont typeface="Wingdings" pitchFamily="2" charset="2"/>
              <a:buChar char="Ø"/>
            </a:pPr>
            <a:r>
              <a:rPr lang="en-IE" b="1" i="1" dirty="0">
                <a:solidFill>
                  <a:srgbClr val="C00000"/>
                </a:solidFill>
              </a:rPr>
              <a:t>Controls have to be carried out in a way which does not discriminate against a person </a:t>
            </a:r>
            <a:r>
              <a:rPr lang="en-IE" dirty="0"/>
              <a:t>on grounds of sex, racial or ethnic origin, religion or belief, disability, age or sexual orientation. </a:t>
            </a:r>
          </a:p>
          <a:p>
            <a:pPr>
              <a:buFont typeface="Wingdings" pitchFamily="2" charset="2"/>
              <a:buChar char="Ø"/>
            </a:pPr>
            <a:r>
              <a:rPr lang="en-IE" b="1" i="1" dirty="0">
                <a:solidFill>
                  <a:srgbClr val="C00000"/>
                </a:solidFill>
              </a:rPr>
              <a:t>More favourable rules exist for third-country nationals who enjoy free movement rights </a:t>
            </a:r>
            <a:r>
              <a:rPr lang="en-IE" dirty="0"/>
              <a:t>(Articles 3 and 7(6)). </a:t>
            </a:r>
          </a:p>
          <a:p>
            <a:pPr>
              <a:buFont typeface="Wingdings" pitchFamily="2" charset="2"/>
              <a:buChar char="Ø"/>
            </a:pPr>
            <a:r>
              <a:rPr lang="en-IE" dirty="0"/>
              <a:t>A mechanism has been set up to </a:t>
            </a:r>
            <a:r>
              <a:rPr lang="en-IE" b="1" i="1" dirty="0">
                <a:solidFill>
                  <a:srgbClr val="C00000"/>
                </a:solidFill>
              </a:rPr>
              <a:t>evaluate and monitor the application of the </a:t>
            </a:r>
            <a:r>
              <a:rPr lang="en-IE" b="1" i="1" dirty="0" err="1">
                <a:solidFill>
                  <a:srgbClr val="C00000"/>
                </a:solidFill>
              </a:rPr>
              <a:t>Schengen</a:t>
            </a:r>
            <a:r>
              <a:rPr lang="en-IE" b="1" i="1" dirty="0">
                <a:solidFill>
                  <a:srgbClr val="C00000"/>
                </a:solidFill>
              </a:rPr>
              <a:t> </a:t>
            </a:r>
            <a:r>
              <a:rPr lang="en-IE" b="1" i="1" dirty="0" err="1">
                <a:solidFill>
                  <a:srgbClr val="C00000"/>
                </a:solidFill>
              </a:rPr>
              <a:t>acquis</a:t>
            </a:r>
            <a:r>
              <a:rPr lang="en-IE" dirty="0"/>
              <a:t> (Regulation (EU) No. 1053/2013).</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48854"/>
          </a:xfrm>
        </p:spPr>
        <p:txBody>
          <a:bodyPr/>
          <a:lstStyle/>
          <a:p>
            <a:r>
              <a:rPr lang="en-IE" dirty="0">
                <a:solidFill>
                  <a:srgbClr val="C00000"/>
                </a:solidFill>
                <a:effectLst>
                  <a:outerShdw blurRad="38100" dist="38100" dir="2700000" algn="tl">
                    <a:srgbClr val="000000">
                      <a:alpha val="43137"/>
                    </a:srgbClr>
                  </a:outerShdw>
                </a:effectLst>
              </a:rPr>
              <a:t>Residence</a:t>
            </a:r>
            <a:r>
              <a:rPr lang="en-IE" dirty="0"/>
              <a:t> in the EU</a:t>
            </a:r>
            <a:endParaRPr lang="en-IE" i="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223493"/>
            <a:ext cx="8229600" cy="4902671"/>
          </a:xfrm>
        </p:spPr>
        <p:txBody>
          <a:bodyPr>
            <a:noAutofit/>
          </a:bodyPr>
          <a:lstStyle/>
          <a:p>
            <a:pPr>
              <a:buFont typeface="Wingdings" pitchFamily="2" charset="2"/>
              <a:buChar char="Ø"/>
            </a:pPr>
            <a:r>
              <a:rPr lang="pt-BR" sz="2000" b="1" dirty="0"/>
              <a:t>Resident Permits Format Regulation </a:t>
            </a:r>
            <a:r>
              <a:rPr lang="pt-BR" sz="2000" dirty="0"/>
              <a:t>(EC) No. 1030/2002  (amended by Regulation (EC) No. 380/2008)</a:t>
            </a:r>
            <a:endParaRPr lang="pt-BR" sz="2000" b="1" dirty="0"/>
          </a:p>
          <a:p>
            <a:pPr>
              <a:buFont typeface="Wingdings" pitchFamily="2" charset="2"/>
              <a:buChar char="Ø"/>
            </a:pPr>
            <a:r>
              <a:rPr lang="pt-BR" sz="2000" b="1" dirty="0"/>
              <a:t>Long-term Residents Directive </a:t>
            </a:r>
            <a:r>
              <a:rPr lang="pt-BR" sz="2000" dirty="0"/>
              <a:t>2003/109/EC (as amended by Directive 2011/51/EU)</a:t>
            </a:r>
          </a:p>
          <a:p>
            <a:pPr>
              <a:buFont typeface="Wingdings" pitchFamily="2" charset="2"/>
              <a:buChar char="Ø"/>
            </a:pPr>
            <a:r>
              <a:rPr lang="pt-BR" sz="2000" b="1" dirty="0"/>
              <a:t>Family Reunification Directive </a:t>
            </a:r>
            <a:r>
              <a:rPr lang="pt-BR" sz="2000" dirty="0"/>
              <a:t>2003/86/EC </a:t>
            </a:r>
          </a:p>
          <a:p>
            <a:pPr>
              <a:buFont typeface="Wingdings" pitchFamily="2" charset="2"/>
              <a:buChar char="Ø"/>
            </a:pPr>
            <a:r>
              <a:rPr lang="pt-BR" sz="2000" b="1" dirty="0"/>
              <a:t>Students Directive </a:t>
            </a:r>
            <a:r>
              <a:rPr lang="pt-BR" sz="2000" dirty="0"/>
              <a:t>2004/114/EC </a:t>
            </a:r>
            <a:r>
              <a:rPr lang="pt-BR" sz="2000" u="sng" dirty="0"/>
              <a:t>and</a:t>
            </a:r>
            <a:r>
              <a:rPr lang="pt-BR" sz="2000" b="1" dirty="0"/>
              <a:t> Scientific Researchers Directive </a:t>
            </a:r>
            <a:r>
              <a:rPr lang="pt-BR" sz="2000" dirty="0"/>
              <a:t>2005/71/EC </a:t>
            </a:r>
            <a:r>
              <a:rPr lang="pt-BR" sz="2000" b="1" i="1" dirty="0"/>
              <a:t>(</a:t>
            </a:r>
            <a:r>
              <a:rPr lang="pt-BR" sz="2000" b="1" i="1" dirty="0">
                <a:sym typeface="Symbol"/>
              </a:rPr>
              <a:t> both to be replaced by: </a:t>
            </a:r>
            <a:r>
              <a:rPr lang="en-IE" sz="2000" dirty="0"/>
              <a:t>Directive (EU) 2016/801 on conditions of entry and residence of third-country nationals for research, studies, training, voluntary service, pupil exchange schemes or educational projects and au pairing </a:t>
            </a:r>
            <a:r>
              <a:rPr lang="en-IE" sz="2000" i="1" dirty="0"/>
              <a:t>(to be transposed by 23</a:t>
            </a:r>
            <a:r>
              <a:rPr lang="en-IE" sz="2000" i="1" baseline="30000" dirty="0"/>
              <a:t>rd</a:t>
            </a:r>
            <a:r>
              <a:rPr lang="en-IE" sz="2000" i="1" dirty="0"/>
              <a:t> May 2018 – no opt-in from IRL/UK)</a:t>
            </a:r>
            <a:endParaRPr lang="pt-BR" sz="2000" dirty="0"/>
          </a:p>
          <a:p>
            <a:pPr>
              <a:buFont typeface="Wingdings" pitchFamily="2" charset="2"/>
              <a:buChar char="Ø"/>
            </a:pPr>
            <a:r>
              <a:rPr lang="pt-BR" sz="2000" b="1" dirty="0"/>
              <a:t>Blue Card Directive </a:t>
            </a:r>
            <a:r>
              <a:rPr lang="pt-BR" sz="2000" dirty="0"/>
              <a:t>2009/50/EC </a:t>
            </a:r>
            <a:endParaRPr lang="pt-BR" sz="2000" b="1" dirty="0"/>
          </a:p>
          <a:p>
            <a:pPr>
              <a:buFont typeface="Wingdings" pitchFamily="2" charset="2"/>
              <a:buChar char="Ø"/>
            </a:pPr>
            <a:r>
              <a:rPr lang="pt-BR" sz="2000" b="1" dirty="0"/>
              <a:t>Single Permit Directive </a:t>
            </a:r>
            <a:r>
              <a:rPr lang="pt-BR" sz="2000" dirty="0"/>
              <a:t>2011/98/EU </a:t>
            </a:r>
          </a:p>
          <a:p>
            <a:pPr>
              <a:buFont typeface="Wingdings" pitchFamily="2" charset="2"/>
              <a:buChar char="Ø"/>
            </a:pPr>
            <a:r>
              <a:rPr lang="en-IE" sz="2000" b="1" dirty="0"/>
              <a:t>Intra-Corporate Transfer Directive</a:t>
            </a:r>
            <a:r>
              <a:rPr lang="en-IE" sz="2000" dirty="0"/>
              <a:t> 2014/66/EU </a:t>
            </a:r>
            <a:r>
              <a:rPr lang="en-IE" sz="2000" i="1" dirty="0"/>
              <a:t>(to be transposed by 29</a:t>
            </a:r>
            <a:r>
              <a:rPr lang="en-IE" sz="2000" i="1" baseline="30000" dirty="0"/>
              <a:t>th</a:t>
            </a:r>
            <a:r>
              <a:rPr lang="en-IE" sz="2000" i="1" dirty="0"/>
              <a:t> November 2016 – no opt-in from IRL/UK)</a:t>
            </a:r>
            <a:endParaRPr lang="pt-BR" sz="2000" i="1"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Students Directive – </a:t>
            </a:r>
            <a:r>
              <a:rPr lang="en-IE" dirty="0">
                <a:solidFill>
                  <a:srgbClr val="C00000"/>
                </a:solidFill>
                <a:effectLst>
                  <a:outerShdw blurRad="38100" dist="38100" dir="2700000" algn="tl">
                    <a:srgbClr val="000000">
                      <a:alpha val="43137"/>
                    </a:srgbClr>
                  </a:outerShdw>
                </a:effectLst>
              </a:rPr>
              <a:t>Entitlements?</a:t>
            </a:r>
          </a:p>
        </p:txBody>
      </p:sp>
      <p:sp>
        <p:nvSpPr>
          <p:cNvPr id="3" name="Content Placeholder 2"/>
          <p:cNvSpPr>
            <a:spLocks noGrp="1"/>
          </p:cNvSpPr>
          <p:nvPr>
            <p:ph idx="1"/>
          </p:nvPr>
        </p:nvSpPr>
        <p:spPr/>
        <p:txBody>
          <a:bodyPr>
            <a:normAutofit lnSpcReduction="10000"/>
          </a:bodyPr>
          <a:lstStyle/>
          <a:p>
            <a:pPr marL="0" indent="0">
              <a:buNone/>
            </a:pPr>
            <a:r>
              <a:rPr lang="en-IE" i="1" dirty="0"/>
              <a:t>“</a:t>
            </a:r>
            <a:r>
              <a:rPr lang="en-IE" b="1" i="1" dirty="0"/>
              <a:t>Article 12 of Directive 2004/114</a:t>
            </a:r>
            <a:r>
              <a:rPr lang="en-IE" i="1" dirty="0"/>
              <a:t> must be interpreted as meaning that the MS concerned is obliged to admit to its territory a third-country national who wishes to stay more than three months in that territory for study purposes, where that national meets the </a:t>
            </a:r>
            <a:r>
              <a:rPr lang="en-IE" b="1" i="1" dirty="0">
                <a:solidFill>
                  <a:srgbClr val="C00000"/>
                </a:solidFill>
              </a:rPr>
              <a:t>conditions for admission exhaustively listed in Articles 6 and 7</a:t>
            </a:r>
            <a:r>
              <a:rPr lang="en-IE" i="1" dirty="0"/>
              <a:t> of that directive and provided that that MS does not invoke against that person one of the grounds expressly listed by the directive as justification for refusing a residence permit”</a:t>
            </a:r>
            <a:r>
              <a:rPr lang="en-IE" dirty="0"/>
              <a:t>.</a:t>
            </a:r>
          </a:p>
          <a:p>
            <a:pPr marL="0" indent="0">
              <a:buNone/>
            </a:pPr>
            <a:endParaRPr lang="en-IE" dirty="0"/>
          </a:p>
          <a:p>
            <a:pPr marL="0" indent="0">
              <a:buNone/>
            </a:pPr>
            <a:r>
              <a:rPr lang="en-IE" dirty="0"/>
              <a:t>(See: </a:t>
            </a:r>
            <a:r>
              <a:rPr lang="de-DE" b="1" i="1" dirty="0"/>
              <a:t>Ben Alaya v Bundesrepublik Deutschland</a:t>
            </a:r>
          </a:p>
          <a:p>
            <a:pPr marL="0" indent="0">
              <a:buNone/>
            </a:pPr>
            <a:r>
              <a:rPr lang="en-IE" dirty="0"/>
              <a:t>C-491/13, 10</a:t>
            </a:r>
            <a:r>
              <a:rPr lang="en-IE" baseline="30000" dirty="0"/>
              <a:t>th</a:t>
            </a:r>
            <a:r>
              <a:rPr lang="en-IE" dirty="0"/>
              <a:t> September 2014, para. 36)</a:t>
            </a:r>
          </a:p>
        </p:txBody>
      </p:sp>
    </p:spTree>
    <p:extLst>
      <p:ext uri="{BB962C8B-B14F-4D97-AF65-F5344CB8AC3E}">
        <p14:creationId xmlns:p14="http://schemas.microsoft.com/office/powerpoint/2010/main" val="21721004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391"/>
            <a:ext cx="8229600" cy="1013792"/>
          </a:xfrm>
        </p:spPr>
        <p:txBody>
          <a:bodyPr/>
          <a:lstStyle/>
          <a:p>
            <a:r>
              <a:rPr lang="en-IE" dirty="0"/>
              <a:t>Students Directive – </a:t>
            </a:r>
            <a:r>
              <a:rPr lang="en-IE" dirty="0">
                <a:solidFill>
                  <a:srgbClr val="C00000"/>
                </a:solidFill>
                <a:effectLst>
                  <a:outerShdw blurRad="38100" dist="38100" dir="2700000" algn="tl">
                    <a:srgbClr val="000000">
                      <a:alpha val="43137"/>
                    </a:srgbClr>
                  </a:outerShdw>
                </a:effectLst>
              </a:rPr>
              <a:t>Threat to Public Security?</a:t>
            </a:r>
          </a:p>
        </p:txBody>
      </p:sp>
      <p:sp>
        <p:nvSpPr>
          <p:cNvPr id="3" name="Content Placeholder 2"/>
          <p:cNvSpPr>
            <a:spLocks noGrp="1"/>
          </p:cNvSpPr>
          <p:nvPr>
            <p:ph idx="1"/>
          </p:nvPr>
        </p:nvSpPr>
        <p:spPr>
          <a:xfrm>
            <a:off x="457200" y="1113183"/>
            <a:ext cx="8229600" cy="5012982"/>
          </a:xfrm>
        </p:spPr>
        <p:txBody>
          <a:bodyPr>
            <a:normAutofit fontScale="92500" lnSpcReduction="20000"/>
          </a:bodyPr>
          <a:lstStyle/>
          <a:p>
            <a:pPr marL="0" indent="0">
              <a:buNone/>
            </a:pPr>
            <a:r>
              <a:rPr lang="en-IE" dirty="0"/>
              <a:t>When an authority of a MS establishes whether a third-country national is regarded as a threat to public security under Article 6(1)(d) of Council Directive 2004/114/EC, it shall, within the wide margin of discretion at its disposal,</a:t>
            </a:r>
          </a:p>
          <a:p>
            <a:pPr marL="0" indent="0">
              <a:buNone/>
            </a:pPr>
            <a:endParaRPr lang="en-IE" dirty="0"/>
          </a:p>
          <a:p>
            <a:pPr>
              <a:buFont typeface="Wingdings" panose="05000000000000000000" pitchFamily="2" charset="2"/>
              <a:buChar char="Ø"/>
            </a:pPr>
            <a:r>
              <a:rPr lang="en-IE" dirty="0"/>
              <a:t>comprehensively ascertain, determine and investigate all the relevant facts;</a:t>
            </a:r>
          </a:p>
          <a:p>
            <a:pPr>
              <a:buFont typeface="Wingdings" panose="05000000000000000000" pitchFamily="2" charset="2"/>
              <a:buChar char="Ø"/>
            </a:pPr>
            <a:r>
              <a:rPr lang="en-IE" dirty="0"/>
              <a:t>furnish concrete information as to why an individual is regarded as a threat to public security and</a:t>
            </a:r>
          </a:p>
          <a:p>
            <a:pPr>
              <a:buFont typeface="Wingdings" panose="05000000000000000000" pitchFamily="2" charset="2"/>
              <a:buChar char="Ø"/>
            </a:pPr>
            <a:r>
              <a:rPr lang="en-IE" dirty="0"/>
              <a:t>undertake a comprehensive weighing of all relevant interests.</a:t>
            </a:r>
          </a:p>
          <a:p>
            <a:pPr marL="0" indent="0">
              <a:buNone/>
            </a:pPr>
            <a:endParaRPr lang="en-IE" dirty="0"/>
          </a:p>
          <a:p>
            <a:pPr marL="0" indent="0">
              <a:buNone/>
            </a:pPr>
            <a:r>
              <a:rPr lang="en-IE" dirty="0"/>
              <a:t>In such a situation, judicial review is limited to checking whether the boundaries of such discretion have been respected.</a:t>
            </a:r>
          </a:p>
          <a:p>
            <a:pPr marL="0" indent="0">
              <a:buNone/>
            </a:pPr>
            <a:endParaRPr lang="en-IE" dirty="0"/>
          </a:p>
          <a:p>
            <a:pPr marL="0" indent="0">
              <a:buNone/>
            </a:pPr>
            <a:r>
              <a:rPr lang="en-IE" b="1" dirty="0">
                <a:solidFill>
                  <a:srgbClr val="C00000"/>
                </a:solidFill>
              </a:rPr>
              <a:t>Opinion:</a:t>
            </a:r>
            <a:r>
              <a:rPr lang="en-IE" dirty="0"/>
              <a:t> AG </a:t>
            </a:r>
            <a:r>
              <a:rPr lang="en-IE" dirty="0" err="1"/>
              <a:t>Szpunar</a:t>
            </a:r>
            <a:r>
              <a:rPr lang="en-IE" dirty="0"/>
              <a:t> (Case C‑544/15, </a:t>
            </a:r>
            <a:r>
              <a:rPr lang="en-IE" i="1" dirty="0"/>
              <a:t>Sahar </a:t>
            </a:r>
            <a:r>
              <a:rPr lang="en-IE" i="1" dirty="0" err="1"/>
              <a:t>Fahimian</a:t>
            </a:r>
            <a:r>
              <a:rPr lang="en-IE" i="1" dirty="0"/>
              <a:t> v Federal Republic of Germany</a:t>
            </a:r>
            <a:r>
              <a:rPr lang="en-IE" dirty="0"/>
              <a:t>, 29</a:t>
            </a:r>
            <a:r>
              <a:rPr lang="en-IE" baseline="30000" dirty="0"/>
              <a:t>th</a:t>
            </a:r>
            <a:r>
              <a:rPr lang="en-IE" dirty="0"/>
              <a:t> November 2016)</a:t>
            </a:r>
          </a:p>
        </p:txBody>
      </p:sp>
    </p:spTree>
    <p:extLst>
      <p:ext uri="{BB962C8B-B14F-4D97-AF65-F5344CB8AC3E}">
        <p14:creationId xmlns:p14="http://schemas.microsoft.com/office/powerpoint/2010/main" val="6873802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9268"/>
          </a:xfrm>
        </p:spPr>
        <p:txBody>
          <a:bodyPr/>
          <a:lstStyle/>
          <a:p>
            <a:r>
              <a:rPr lang="en-IE" dirty="0"/>
              <a:t>Long-Term Residence – </a:t>
            </a:r>
            <a:r>
              <a:rPr lang="en-IE" dirty="0">
                <a:solidFill>
                  <a:srgbClr val="C00000"/>
                </a:solidFill>
                <a:effectLst>
                  <a:outerShdw blurRad="38100" dist="38100" dir="2700000" algn="tl">
                    <a:srgbClr val="000000">
                      <a:alpha val="43137"/>
                    </a:srgbClr>
                  </a:outerShdw>
                </a:effectLst>
              </a:rPr>
              <a:t>Conditions?</a:t>
            </a:r>
          </a:p>
        </p:txBody>
      </p:sp>
      <p:sp>
        <p:nvSpPr>
          <p:cNvPr id="3" name="Content Placeholder 2"/>
          <p:cNvSpPr>
            <a:spLocks noGrp="1"/>
          </p:cNvSpPr>
          <p:nvPr>
            <p:ph idx="1"/>
          </p:nvPr>
        </p:nvSpPr>
        <p:spPr>
          <a:xfrm>
            <a:off x="457200" y="1299411"/>
            <a:ext cx="8229600" cy="5111014"/>
          </a:xfrm>
        </p:spPr>
        <p:txBody>
          <a:bodyPr>
            <a:normAutofit fontScale="92500" lnSpcReduction="20000"/>
          </a:bodyPr>
          <a:lstStyle/>
          <a:p>
            <a:pPr marL="0" indent="0">
              <a:buNone/>
            </a:pPr>
            <a:r>
              <a:rPr lang="en-IE" dirty="0"/>
              <a:t>CJEU, </a:t>
            </a:r>
            <a:r>
              <a:rPr lang="en-IE" i="1" dirty="0"/>
              <a:t>Commission v the Netherlands</a:t>
            </a:r>
            <a:r>
              <a:rPr lang="en-IE" dirty="0"/>
              <a:t>, C-508/10, 26</a:t>
            </a:r>
            <a:r>
              <a:rPr lang="en-IE" baseline="30000" dirty="0"/>
              <a:t>th</a:t>
            </a:r>
            <a:r>
              <a:rPr lang="en-IE" dirty="0"/>
              <a:t> April 2012, paras. 64-66: </a:t>
            </a:r>
          </a:p>
          <a:p>
            <a:pPr>
              <a:buFont typeface="Wingdings" panose="05000000000000000000" pitchFamily="2" charset="2"/>
              <a:buChar char="Ø"/>
            </a:pPr>
            <a:r>
              <a:rPr lang="en-IE" dirty="0"/>
              <a:t>Principal purpose of the Directive: </a:t>
            </a:r>
            <a:r>
              <a:rPr lang="en-IE" b="1" i="1" dirty="0"/>
              <a:t>“(…) </a:t>
            </a:r>
            <a:r>
              <a:rPr lang="en-IE" b="1" i="1" dirty="0">
                <a:solidFill>
                  <a:srgbClr val="C00000"/>
                </a:solidFill>
              </a:rPr>
              <a:t>integration</a:t>
            </a:r>
            <a:r>
              <a:rPr lang="en-IE" b="1" i="1" dirty="0"/>
              <a:t> of third-country nationals who are settled on a long-term basis in the MS</a:t>
            </a:r>
            <a:endParaRPr lang="en-IE" i="1" dirty="0"/>
          </a:p>
          <a:p>
            <a:pPr>
              <a:buFont typeface="Wingdings" panose="05000000000000000000" pitchFamily="2" charset="2"/>
              <a:buChar char="Ø"/>
            </a:pPr>
            <a:r>
              <a:rPr lang="en-IE" i="1" dirty="0"/>
              <a:t>MS may make the issue of the residence permits (…) subject to the payment of charges and that, in fixing the amount of those charges, they enjoy a </a:t>
            </a:r>
            <a:r>
              <a:rPr lang="en-IE" b="1" i="1" dirty="0">
                <a:solidFill>
                  <a:srgbClr val="C00000"/>
                </a:solidFill>
              </a:rPr>
              <a:t>margin of discretion</a:t>
            </a:r>
            <a:r>
              <a:rPr lang="en-IE" i="1" dirty="0"/>
              <a:t>.</a:t>
            </a:r>
          </a:p>
          <a:p>
            <a:pPr>
              <a:buFont typeface="Wingdings" panose="05000000000000000000" pitchFamily="2" charset="2"/>
              <a:buChar char="Ø"/>
            </a:pPr>
            <a:r>
              <a:rPr lang="en-IE" i="1" dirty="0"/>
              <a:t>However, the discretion granted to MS (…) in that respect is not unlimited. They </a:t>
            </a:r>
            <a:r>
              <a:rPr lang="en-IE" b="1" i="1" dirty="0"/>
              <a:t>may not apply national rules which are liable to jeopardise the achievement of the objectives pursued by a directive and, therefore, deprive it of its effectiveness</a:t>
            </a:r>
            <a:r>
              <a:rPr lang="en-IE" i="1" dirty="0"/>
              <a:t> (see, to that effect, Case C‑61/11 PPU El </a:t>
            </a:r>
            <a:r>
              <a:rPr lang="en-IE" i="1" dirty="0" err="1"/>
              <a:t>Dridi</a:t>
            </a:r>
            <a:r>
              <a:rPr lang="en-IE" i="1" dirty="0"/>
              <a:t> [2011] ECR I‑3015, paragraph 55)”</a:t>
            </a:r>
            <a:r>
              <a:rPr lang="en-IE" dirty="0"/>
              <a:t>.</a:t>
            </a:r>
          </a:p>
          <a:p>
            <a:pPr marL="0" indent="0">
              <a:buNone/>
            </a:pPr>
            <a:endParaRPr lang="en-IE" sz="1100" dirty="0"/>
          </a:p>
          <a:p>
            <a:pPr>
              <a:buFont typeface="Symbol" panose="05050102010706020507" pitchFamily="18" charset="2"/>
              <a:buChar char="Þ"/>
            </a:pPr>
            <a:r>
              <a:rPr lang="it-IT" sz="2000" dirty="0"/>
              <a:t>See also: </a:t>
            </a:r>
            <a:r>
              <a:rPr lang="it-IT" sz="2000" b="1" i="1" dirty="0"/>
              <a:t>CGIL, INCA v Presidenza del Consiglio dei Ministri &amp; ors</a:t>
            </a:r>
            <a:r>
              <a:rPr lang="it-IT" sz="2000" dirty="0"/>
              <a:t>,               C-309/14, 2 September 2015</a:t>
            </a:r>
          </a:p>
        </p:txBody>
      </p:sp>
    </p:spTree>
    <p:extLst>
      <p:ext uri="{BB962C8B-B14F-4D97-AF65-F5344CB8AC3E}">
        <p14:creationId xmlns:p14="http://schemas.microsoft.com/office/powerpoint/2010/main" val="23651246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Family Reunification – </a:t>
            </a:r>
            <a:r>
              <a:rPr lang="en-IE" dirty="0">
                <a:solidFill>
                  <a:srgbClr val="C00000"/>
                </a:solidFill>
                <a:effectLst>
                  <a:outerShdw blurRad="38100" dist="38100" dir="2700000" algn="tl">
                    <a:srgbClr val="000000">
                      <a:alpha val="43137"/>
                    </a:srgbClr>
                  </a:outerShdw>
                </a:effectLst>
              </a:rPr>
              <a:t>Discretion?</a:t>
            </a:r>
          </a:p>
        </p:txBody>
      </p:sp>
      <p:sp>
        <p:nvSpPr>
          <p:cNvPr id="3" name="Content Placeholder 2"/>
          <p:cNvSpPr>
            <a:spLocks noGrp="1"/>
          </p:cNvSpPr>
          <p:nvPr>
            <p:ph idx="1"/>
          </p:nvPr>
        </p:nvSpPr>
        <p:spPr/>
        <p:txBody>
          <a:bodyPr>
            <a:normAutofit lnSpcReduction="10000"/>
          </a:bodyPr>
          <a:lstStyle/>
          <a:p>
            <a:pPr marL="0" indent="0">
              <a:buNone/>
            </a:pPr>
            <a:r>
              <a:rPr lang="en-IE" dirty="0"/>
              <a:t>Article 4(1) of Directive 2003/86/EC provides that: “The MS </a:t>
            </a:r>
            <a:r>
              <a:rPr lang="en-IE" b="1" i="1" dirty="0">
                <a:solidFill>
                  <a:srgbClr val="C00000"/>
                </a:solidFill>
              </a:rPr>
              <a:t>shall</a:t>
            </a:r>
            <a:r>
              <a:rPr lang="en-IE" dirty="0"/>
              <a:t> authorise the entry and residence, (…), of the following family members: </a:t>
            </a:r>
          </a:p>
          <a:p>
            <a:pPr marL="457200" indent="-457200">
              <a:buAutoNum type="alphaLcParenBoth"/>
            </a:pPr>
            <a:r>
              <a:rPr lang="en-IE" dirty="0"/>
              <a:t>the sponsor's spouse;</a:t>
            </a:r>
          </a:p>
          <a:p>
            <a:pPr marL="457200" indent="-457200">
              <a:buAutoNum type="alphaLcParenBoth"/>
            </a:pPr>
            <a:r>
              <a:rPr lang="en-IE" dirty="0"/>
              <a:t>the minor children of the sponsor and of his/her spouse, (…); </a:t>
            </a:r>
          </a:p>
          <a:p>
            <a:pPr marL="457200" indent="-457200">
              <a:buAutoNum type="alphaLcParenBoth"/>
            </a:pPr>
            <a:r>
              <a:rPr lang="en-IE" dirty="0"/>
              <a:t>the minor children including adopted children of the sponsor where the sponsor has custody and the children are dependent on him or her. (…); </a:t>
            </a:r>
          </a:p>
          <a:p>
            <a:pPr marL="457200" indent="-457200">
              <a:buAutoNum type="alphaLcParenBoth"/>
            </a:pPr>
            <a:r>
              <a:rPr lang="en-IE" dirty="0"/>
              <a:t>the minor children including adopted children of the spouse where the spouse has custody and the children are dependent on him or her. (…)”.</a:t>
            </a:r>
          </a:p>
        </p:txBody>
      </p:sp>
    </p:spTree>
    <p:extLst>
      <p:ext uri="{BB962C8B-B14F-4D97-AF65-F5344CB8AC3E}">
        <p14:creationId xmlns:p14="http://schemas.microsoft.com/office/powerpoint/2010/main" val="33417102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lstStyle/>
          <a:p>
            <a:r>
              <a:rPr lang="en-IE" i="1" dirty="0" err="1"/>
              <a:t>Chakroun</a:t>
            </a:r>
            <a:r>
              <a:rPr lang="en-IE" i="1" dirty="0"/>
              <a:t> v Minister van </a:t>
            </a:r>
            <a:r>
              <a:rPr lang="en-IE" i="1" dirty="0" err="1"/>
              <a:t>Buitenlandse</a:t>
            </a:r>
            <a:r>
              <a:rPr lang="en-IE" i="1" dirty="0"/>
              <a:t> </a:t>
            </a:r>
            <a:r>
              <a:rPr lang="en-IE" i="1" dirty="0" err="1"/>
              <a:t>Zaken</a:t>
            </a:r>
            <a:endParaRPr lang="en-IE" i="1" dirty="0"/>
          </a:p>
        </p:txBody>
      </p:sp>
      <p:sp>
        <p:nvSpPr>
          <p:cNvPr id="3" name="Content Placeholder 2"/>
          <p:cNvSpPr>
            <a:spLocks noGrp="1"/>
          </p:cNvSpPr>
          <p:nvPr>
            <p:ph idx="1"/>
          </p:nvPr>
        </p:nvSpPr>
        <p:spPr>
          <a:xfrm>
            <a:off x="457200" y="1260909"/>
            <a:ext cx="8229600" cy="5597091"/>
          </a:xfrm>
        </p:spPr>
        <p:txBody>
          <a:bodyPr>
            <a:normAutofit fontScale="85000" lnSpcReduction="10000"/>
          </a:bodyPr>
          <a:lstStyle/>
          <a:p>
            <a:pPr marL="0" indent="0">
              <a:buNone/>
            </a:pPr>
            <a:r>
              <a:rPr lang="en-IE" b="1" dirty="0"/>
              <a:t>Article 4(1) of Directive 2003/86/EC</a:t>
            </a:r>
            <a:r>
              <a:rPr lang="en-IE" dirty="0"/>
              <a:t> </a:t>
            </a:r>
            <a:r>
              <a:rPr lang="en-IE" i="1" dirty="0"/>
              <a:t>“imposes precise positive obligations, with corresponding clearly defined individual rights, on the MS, since it </a:t>
            </a:r>
            <a:r>
              <a:rPr lang="en-IE" b="1" i="1" dirty="0">
                <a:solidFill>
                  <a:srgbClr val="C00000"/>
                </a:solidFill>
              </a:rPr>
              <a:t>requires them</a:t>
            </a:r>
            <a:r>
              <a:rPr lang="en-IE" i="1" dirty="0"/>
              <a:t>, in the cases determined by the Directive, </a:t>
            </a:r>
            <a:r>
              <a:rPr lang="en-IE" b="1" i="1" dirty="0">
                <a:solidFill>
                  <a:srgbClr val="C00000"/>
                </a:solidFill>
              </a:rPr>
              <a:t>to authorise family reunification of certain members of the sponsor’s family, without being left a margin of appreciation</a:t>
            </a:r>
            <a:r>
              <a:rPr lang="en-IE" i="1" dirty="0"/>
              <a:t> (Case C‑540/03 Parliament v Council [2006] ECR I‑5769, paragraph 60)”</a:t>
            </a:r>
            <a:r>
              <a:rPr lang="en-IE" dirty="0"/>
              <a:t>.</a:t>
            </a:r>
          </a:p>
          <a:p>
            <a:pPr marL="0" indent="0">
              <a:buNone/>
            </a:pPr>
            <a:endParaRPr lang="en-IE" sz="1200" dirty="0"/>
          </a:p>
          <a:p>
            <a:pPr marL="0" indent="0">
              <a:buNone/>
            </a:pPr>
            <a:r>
              <a:rPr lang="en-IE" dirty="0"/>
              <a:t>“However, that provision is </a:t>
            </a:r>
            <a:r>
              <a:rPr lang="en-IE" b="1" i="1" dirty="0">
                <a:solidFill>
                  <a:srgbClr val="C00000"/>
                </a:solidFill>
              </a:rPr>
              <a:t>subject to compliance with the conditions referred to, in particular, in Chapter IV of the Directive</a:t>
            </a:r>
            <a:r>
              <a:rPr lang="en-IE" dirty="0"/>
              <a:t>. Article 7(1)(c) of the Directive forms part of those conditions and allows MS to require evidence that the sponsor has stable and regular resources which are sufficient to maintain himself and the members of his family without recourse to the social assistance system of the MS concerned. That provision also states that MS are to evaluate those resources by reference to their nature and regularity and may take into account the level of minimum national wages and pensions as well as the number of family members”.</a:t>
            </a:r>
          </a:p>
          <a:p>
            <a:pPr marL="0" indent="0">
              <a:buNone/>
            </a:pPr>
            <a:endParaRPr lang="en-IE" sz="1200" dirty="0"/>
          </a:p>
          <a:p>
            <a:pPr marL="0" indent="0">
              <a:buNone/>
            </a:pPr>
            <a:r>
              <a:rPr lang="en-IE" dirty="0"/>
              <a:t>(See: C-578/08, 4</a:t>
            </a:r>
            <a:r>
              <a:rPr lang="en-IE" baseline="30000" dirty="0"/>
              <a:t>th</a:t>
            </a:r>
            <a:r>
              <a:rPr lang="en-IE" dirty="0"/>
              <a:t> March 2010, paras. 41/42)</a:t>
            </a:r>
          </a:p>
        </p:txBody>
      </p:sp>
    </p:spTree>
    <p:extLst>
      <p:ext uri="{BB962C8B-B14F-4D97-AF65-F5344CB8AC3E}">
        <p14:creationId xmlns:p14="http://schemas.microsoft.com/office/powerpoint/2010/main" val="4211485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normAutofit fontScale="90000"/>
          </a:bodyPr>
          <a:lstStyle/>
          <a:p>
            <a:r>
              <a:rPr lang="en-IE" i="1" dirty="0" err="1"/>
              <a:t>Chakroun</a:t>
            </a:r>
            <a:r>
              <a:rPr lang="en-IE" i="1" dirty="0"/>
              <a:t> v Minister van </a:t>
            </a:r>
            <a:r>
              <a:rPr lang="en-IE" i="1" dirty="0" err="1"/>
              <a:t>Buitenlandse</a:t>
            </a:r>
            <a:r>
              <a:rPr lang="en-IE" i="1" dirty="0"/>
              <a:t> </a:t>
            </a:r>
            <a:r>
              <a:rPr lang="en-IE" i="1" dirty="0" err="1"/>
              <a:t>Zaken</a:t>
            </a:r>
            <a:r>
              <a:rPr lang="en-IE" i="1" dirty="0"/>
              <a:t> </a:t>
            </a:r>
            <a:r>
              <a:rPr lang="en-IE" b="0" dirty="0"/>
              <a:t>(Contd.)</a:t>
            </a:r>
          </a:p>
        </p:txBody>
      </p:sp>
      <p:sp>
        <p:nvSpPr>
          <p:cNvPr id="3" name="Content Placeholder 2"/>
          <p:cNvSpPr>
            <a:spLocks noGrp="1"/>
          </p:cNvSpPr>
          <p:nvPr>
            <p:ph idx="1"/>
          </p:nvPr>
        </p:nvSpPr>
        <p:spPr>
          <a:xfrm>
            <a:off x="457200" y="1260909"/>
            <a:ext cx="8229600" cy="5597091"/>
          </a:xfrm>
        </p:spPr>
        <p:txBody>
          <a:bodyPr>
            <a:normAutofit fontScale="85000" lnSpcReduction="20000"/>
          </a:bodyPr>
          <a:lstStyle/>
          <a:p>
            <a:pPr>
              <a:buFont typeface="Wingdings" panose="05000000000000000000" pitchFamily="2" charset="2"/>
              <a:buChar char="Ø"/>
            </a:pPr>
            <a:r>
              <a:rPr lang="en-IE" dirty="0"/>
              <a:t>“Since </a:t>
            </a:r>
            <a:r>
              <a:rPr lang="en-IE" b="1" i="1" dirty="0">
                <a:solidFill>
                  <a:srgbClr val="C00000"/>
                </a:solidFill>
              </a:rPr>
              <a:t>authorisation of family reunification is the general rule</a:t>
            </a:r>
            <a:r>
              <a:rPr lang="en-IE" dirty="0"/>
              <a:t>, the faculty provided for in Article 7(1)(c) of the Directive must be interpreted strictly. </a:t>
            </a:r>
          </a:p>
          <a:p>
            <a:pPr>
              <a:buFont typeface="Wingdings" panose="05000000000000000000" pitchFamily="2" charset="2"/>
              <a:buChar char="Ø"/>
            </a:pPr>
            <a:r>
              <a:rPr lang="en-IE" dirty="0"/>
              <a:t>(…), </a:t>
            </a:r>
            <a:r>
              <a:rPr lang="en-IE" b="1" i="1" dirty="0">
                <a:solidFill>
                  <a:srgbClr val="C00000"/>
                </a:solidFill>
              </a:rPr>
              <a:t>the margin for manoeuvre which the MS are recognised as having must not be used by them in a manner which would undermine the objective of the Directive</a:t>
            </a:r>
            <a:r>
              <a:rPr lang="en-IE" dirty="0"/>
              <a:t>, which is </a:t>
            </a:r>
            <a:r>
              <a:rPr lang="en-IE" b="1" dirty="0"/>
              <a:t>to promote family reunification, and the effectiveness thereof</a:t>
            </a:r>
            <a:r>
              <a:rPr lang="en-IE" dirty="0"/>
              <a:t>.</a:t>
            </a:r>
          </a:p>
          <a:p>
            <a:pPr>
              <a:buFont typeface="Wingdings" panose="05000000000000000000" pitchFamily="2" charset="2"/>
              <a:buChar char="Ø"/>
            </a:pPr>
            <a:r>
              <a:rPr lang="en-IE" dirty="0"/>
              <a:t>(…) </a:t>
            </a:r>
            <a:r>
              <a:rPr lang="en-IE" b="1" i="1" dirty="0">
                <a:solidFill>
                  <a:srgbClr val="C00000"/>
                </a:solidFill>
              </a:rPr>
              <a:t>measures concerning family reunification should be adopted in conformity with the obligation to protect the family and respect family life </a:t>
            </a:r>
            <a:r>
              <a:rPr lang="en-IE" dirty="0"/>
              <a:t>enshrined in many instruments of international law. </a:t>
            </a:r>
          </a:p>
          <a:p>
            <a:pPr>
              <a:buFont typeface="Wingdings" panose="05000000000000000000" pitchFamily="2" charset="2"/>
              <a:buChar char="Ø"/>
            </a:pPr>
            <a:r>
              <a:rPr lang="en-IE" b="1" i="1" dirty="0">
                <a:solidFill>
                  <a:srgbClr val="C00000"/>
                </a:solidFill>
              </a:rPr>
              <a:t>The Directive respects the fundamental rights and observes the principles recognised in particular in Article 8 of the ECHR and in the Charter</a:t>
            </a:r>
            <a:r>
              <a:rPr lang="en-IE" dirty="0"/>
              <a:t>. It follows that the provisions of the Directive, particularly Article 7(1)(c) thereof, must be interpreted in the light of the fundamental rights and, more particularly, in the light of the right to respect for family life enshrined in both the ECHR and the Charter. (…)”.</a:t>
            </a:r>
          </a:p>
          <a:p>
            <a:pPr marL="0" indent="0">
              <a:buNone/>
            </a:pPr>
            <a:endParaRPr lang="en-IE" sz="1200" dirty="0"/>
          </a:p>
          <a:p>
            <a:pPr marL="0" indent="0">
              <a:buNone/>
            </a:pPr>
            <a:r>
              <a:rPr lang="en-IE" dirty="0"/>
              <a:t>(See: C-578/08, 4</a:t>
            </a:r>
            <a:r>
              <a:rPr lang="en-IE" baseline="30000" dirty="0"/>
              <a:t>th</a:t>
            </a:r>
            <a:r>
              <a:rPr lang="en-IE" dirty="0"/>
              <a:t> March 2010, paras. 43/44)</a:t>
            </a:r>
          </a:p>
        </p:txBody>
      </p:sp>
    </p:spTree>
    <p:extLst>
      <p:ext uri="{BB962C8B-B14F-4D97-AF65-F5344CB8AC3E}">
        <p14:creationId xmlns:p14="http://schemas.microsoft.com/office/powerpoint/2010/main" val="1518602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80393"/>
          </a:xfrm>
        </p:spPr>
        <p:txBody>
          <a:bodyPr>
            <a:normAutofit fontScale="90000"/>
          </a:bodyPr>
          <a:lstStyle/>
          <a:p>
            <a:r>
              <a:rPr lang="en-IE" i="1" dirty="0" err="1"/>
              <a:t>Chakroun</a:t>
            </a:r>
            <a:r>
              <a:rPr lang="en-IE" i="1" dirty="0"/>
              <a:t> v Minister van </a:t>
            </a:r>
            <a:r>
              <a:rPr lang="en-IE" i="1" dirty="0" err="1"/>
              <a:t>Buitenlandse</a:t>
            </a:r>
            <a:r>
              <a:rPr lang="en-IE" i="1" dirty="0"/>
              <a:t> </a:t>
            </a:r>
            <a:r>
              <a:rPr lang="en-IE" i="1" dirty="0" err="1"/>
              <a:t>Zaken</a:t>
            </a:r>
            <a:r>
              <a:rPr lang="en-IE" i="1" dirty="0"/>
              <a:t> </a:t>
            </a:r>
            <a:r>
              <a:rPr lang="en-IE" b="0" dirty="0"/>
              <a:t>(Contd.)</a:t>
            </a:r>
          </a:p>
        </p:txBody>
      </p:sp>
      <p:sp>
        <p:nvSpPr>
          <p:cNvPr id="3" name="Content Placeholder 2"/>
          <p:cNvSpPr>
            <a:spLocks noGrp="1"/>
          </p:cNvSpPr>
          <p:nvPr>
            <p:ph idx="1"/>
          </p:nvPr>
        </p:nvSpPr>
        <p:spPr>
          <a:xfrm>
            <a:off x="457200" y="1260909"/>
            <a:ext cx="8229600" cy="5409398"/>
          </a:xfrm>
        </p:spPr>
        <p:txBody>
          <a:bodyPr>
            <a:normAutofit fontScale="92500"/>
          </a:bodyPr>
          <a:lstStyle/>
          <a:p>
            <a:pPr marL="0" indent="0">
              <a:buNone/>
            </a:pPr>
            <a:r>
              <a:rPr lang="en-IE" b="1" dirty="0"/>
              <a:t>Article 2(d) of Directive 2003/86/EC</a:t>
            </a:r>
            <a:r>
              <a:rPr lang="en-IE" dirty="0"/>
              <a:t> defines family reunification without drawing any distinction based on the time of marriage of the spouses, since it states that that reunification must be understood as meaning the entry into and residence in the host MS by family members of a third-country national residing lawfully in that MS in order to preserve the family unit, </a:t>
            </a:r>
            <a:r>
              <a:rPr lang="en-IE" b="1" i="1" dirty="0">
                <a:solidFill>
                  <a:srgbClr val="C00000"/>
                </a:solidFill>
              </a:rPr>
              <a:t>‘whether the family relationship arose before or after the resident’s entry’</a:t>
            </a:r>
            <a:r>
              <a:rPr lang="en-IE" dirty="0"/>
              <a:t>.</a:t>
            </a:r>
          </a:p>
          <a:p>
            <a:pPr marL="0" indent="0">
              <a:buNone/>
            </a:pPr>
            <a:endParaRPr lang="en-IE" dirty="0"/>
          </a:p>
          <a:p>
            <a:pPr>
              <a:buFont typeface="Symbol" panose="05050102010706020507" pitchFamily="18" charset="2"/>
              <a:buChar char="Þ"/>
            </a:pPr>
            <a:r>
              <a:rPr lang="en-IE" dirty="0"/>
              <a:t>Only Article 9(2) of the Directive, which applies to refugees, provides that </a:t>
            </a:r>
            <a:r>
              <a:rPr lang="en-IE" b="1" i="1" dirty="0">
                <a:solidFill>
                  <a:srgbClr val="C00000"/>
                </a:solidFill>
              </a:rPr>
              <a:t>‘MS may confine the application of</a:t>
            </a:r>
            <a:r>
              <a:rPr lang="en-IE" dirty="0"/>
              <a:t> [the provisions of Chapter V of the Directive] </a:t>
            </a:r>
            <a:r>
              <a:rPr lang="en-IE" b="1" i="1" dirty="0">
                <a:solidFill>
                  <a:srgbClr val="C00000"/>
                </a:solidFill>
              </a:rPr>
              <a:t>to refugees whose family relationships predate their entry’</a:t>
            </a:r>
            <a:r>
              <a:rPr lang="en-IE" dirty="0"/>
              <a:t>. (…)”.</a:t>
            </a:r>
          </a:p>
          <a:p>
            <a:pPr marL="0" indent="0">
              <a:buNone/>
            </a:pPr>
            <a:endParaRPr lang="en-IE" sz="1100" dirty="0"/>
          </a:p>
          <a:p>
            <a:pPr marL="0" indent="0">
              <a:buNone/>
            </a:pPr>
            <a:r>
              <a:rPr lang="en-IE" dirty="0"/>
              <a:t>(See: C-578/08, 4</a:t>
            </a:r>
            <a:r>
              <a:rPr lang="en-IE" baseline="30000" dirty="0"/>
              <a:t>th</a:t>
            </a:r>
            <a:r>
              <a:rPr lang="en-IE" dirty="0"/>
              <a:t> March 2010, paras. 43/44)</a:t>
            </a:r>
          </a:p>
        </p:txBody>
      </p:sp>
    </p:spTree>
    <p:extLst>
      <p:ext uri="{BB962C8B-B14F-4D97-AF65-F5344CB8AC3E}">
        <p14:creationId xmlns:p14="http://schemas.microsoft.com/office/powerpoint/2010/main" val="1113191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008" y="274639"/>
            <a:ext cx="8378792" cy="1143000"/>
          </a:xfrm>
        </p:spPr>
        <p:txBody>
          <a:bodyPr>
            <a:normAutofit/>
          </a:bodyPr>
          <a:lstStyle/>
          <a:p>
            <a:r>
              <a:rPr lang="es-ES" dirty="0"/>
              <a:t> </a:t>
            </a:r>
            <a:r>
              <a:rPr lang="es-ES" sz="2700" i="1" dirty="0" err="1"/>
              <a:t>Khachab</a:t>
            </a:r>
            <a:r>
              <a:rPr lang="es-ES" sz="2700" i="1" dirty="0"/>
              <a:t> v Subdelegación del Gobierno en Álava</a:t>
            </a:r>
            <a:endParaRPr lang="en-IE" sz="2700" i="1" dirty="0"/>
          </a:p>
        </p:txBody>
      </p:sp>
      <p:sp>
        <p:nvSpPr>
          <p:cNvPr id="3" name="Content Placeholder 2"/>
          <p:cNvSpPr>
            <a:spLocks noGrp="1"/>
          </p:cNvSpPr>
          <p:nvPr>
            <p:ph idx="1"/>
          </p:nvPr>
        </p:nvSpPr>
        <p:spPr>
          <a:xfrm>
            <a:off x="457200" y="1600201"/>
            <a:ext cx="8229600" cy="4877601"/>
          </a:xfrm>
        </p:spPr>
        <p:txBody>
          <a:bodyPr>
            <a:normAutofit lnSpcReduction="10000"/>
          </a:bodyPr>
          <a:lstStyle/>
          <a:p>
            <a:pPr marL="0" indent="0">
              <a:buNone/>
            </a:pPr>
            <a:r>
              <a:rPr lang="en-IE" b="1" dirty="0"/>
              <a:t>Article 7(1)(c) of Directive 2003/86/EC</a:t>
            </a:r>
            <a:r>
              <a:rPr lang="en-IE" dirty="0"/>
              <a:t> must be interpreted as </a:t>
            </a:r>
            <a:r>
              <a:rPr lang="en-IE" b="1" i="1" dirty="0">
                <a:solidFill>
                  <a:srgbClr val="C00000"/>
                </a:solidFill>
              </a:rPr>
              <a:t>allowing the competent authorities of a MS to refuse an application for family reunification on the basis of a prospective assessment of the likelihood of the sponsor retaining, or failing to retain, the necessary stable and regular resources which are sufficient to maintain himself and the members of his family, without recourse to the social assistance system of that MS, in the year following the date of submission of that application</a:t>
            </a:r>
            <a:r>
              <a:rPr lang="en-IE" dirty="0"/>
              <a:t>, that assessment being based on the pattern of the sponsor’s income in the six months preceding that date.</a:t>
            </a:r>
          </a:p>
          <a:p>
            <a:pPr marL="0" indent="0">
              <a:buNone/>
            </a:pPr>
            <a:endParaRPr lang="en-IE" sz="1100" dirty="0"/>
          </a:p>
          <a:p>
            <a:pPr marL="0" indent="0">
              <a:buNone/>
            </a:pPr>
            <a:r>
              <a:rPr lang="en-IE" dirty="0"/>
              <a:t>(C-558/14, 21</a:t>
            </a:r>
            <a:r>
              <a:rPr lang="en-IE" baseline="30000" dirty="0"/>
              <a:t>st</a:t>
            </a:r>
            <a:r>
              <a:rPr lang="en-IE" dirty="0"/>
              <a:t> April 2016, para. 48)</a:t>
            </a:r>
          </a:p>
          <a:p>
            <a:endParaRPr lang="en-IE" dirty="0"/>
          </a:p>
        </p:txBody>
      </p:sp>
    </p:spTree>
    <p:extLst>
      <p:ext uri="{BB962C8B-B14F-4D97-AF65-F5344CB8AC3E}">
        <p14:creationId xmlns:p14="http://schemas.microsoft.com/office/powerpoint/2010/main" val="15637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a:t>
            </a:r>
            <a:endParaRPr lang="en-IE"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IE" b="1" dirty="0"/>
              <a:t>Article 1 – Human dignity </a:t>
            </a:r>
            <a:r>
              <a:rPr lang="en-IE" dirty="0">
                <a:sym typeface="Symbol" panose="05050102010706020507" pitchFamily="18" charset="2"/>
              </a:rPr>
              <a:t> </a:t>
            </a:r>
            <a:r>
              <a:rPr lang="en-IE" dirty="0"/>
              <a:t>cited by the CJEU in </a:t>
            </a:r>
            <a:r>
              <a:rPr lang="en-IE" i="1" dirty="0"/>
              <a:t>A, B, and C </a:t>
            </a:r>
            <a:r>
              <a:rPr lang="en-IE" dirty="0"/>
              <a:t>which concerned methods for assessing the credibility of the declared sexual orientation of an applicant </a:t>
            </a:r>
          </a:p>
          <a:p>
            <a:pPr marL="0" indent="0">
              <a:buNone/>
            </a:pPr>
            <a:endParaRPr lang="en-IE" b="1" dirty="0"/>
          </a:p>
          <a:p>
            <a:pPr marL="0" indent="0">
              <a:buNone/>
            </a:pPr>
            <a:r>
              <a:rPr lang="en-IE" b="1" dirty="0"/>
              <a:t>Article 4 – Prohibition of torture and inhuman or degrading treatment or punishment </a:t>
            </a:r>
            <a:r>
              <a:rPr lang="en-IE" dirty="0">
                <a:sym typeface="Symbol" panose="05050102010706020507" pitchFamily="18" charset="2"/>
              </a:rPr>
              <a:t> </a:t>
            </a:r>
            <a:r>
              <a:rPr lang="en-IE" dirty="0"/>
              <a:t>considered by the CJEU in the cases of </a:t>
            </a:r>
            <a:r>
              <a:rPr lang="en-IE" i="1" dirty="0"/>
              <a:t>NS, ME and others</a:t>
            </a:r>
            <a:r>
              <a:rPr lang="en-IE" dirty="0"/>
              <a:t> which concerned the transfer of the applicants to Greece pursuant to the Dublin II Regulation which was considered in breach of Article 4 by reason of the conditions under which asylum applicants in Greece were living and were detained</a:t>
            </a:r>
          </a:p>
        </p:txBody>
      </p:sp>
    </p:spTree>
    <p:extLst>
      <p:ext uri="{BB962C8B-B14F-4D97-AF65-F5344CB8AC3E}">
        <p14:creationId xmlns:p14="http://schemas.microsoft.com/office/powerpoint/2010/main" val="11658859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Family Reunification – </a:t>
            </a:r>
            <a:r>
              <a:rPr lang="en-IE" dirty="0">
                <a:solidFill>
                  <a:srgbClr val="C00000"/>
                </a:solidFill>
                <a:effectLst>
                  <a:outerShdw blurRad="38100" dist="38100" dir="2700000" algn="tl">
                    <a:srgbClr val="000000">
                      <a:alpha val="43137"/>
                    </a:srgbClr>
                  </a:outerShdw>
                </a:effectLst>
              </a:rPr>
              <a:t>Age Requirements</a:t>
            </a:r>
          </a:p>
        </p:txBody>
      </p:sp>
      <p:sp>
        <p:nvSpPr>
          <p:cNvPr id="3" name="Content Placeholder 2"/>
          <p:cNvSpPr>
            <a:spLocks noGrp="1"/>
          </p:cNvSpPr>
          <p:nvPr>
            <p:ph idx="1"/>
          </p:nvPr>
        </p:nvSpPr>
        <p:spPr>
          <a:xfrm>
            <a:off x="457200" y="1600201"/>
            <a:ext cx="8229600" cy="4800599"/>
          </a:xfrm>
        </p:spPr>
        <p:txBody>
          <a:bodyPr>
            <a:normAutofit fontScale="92500" lnSpcReduction="10000"/>
          </a:bodyPr>
          <a:lstStyle/>
          <a:p>
            <a:pPr marL="0" indent="0">
              <a:buNone/>
            </a:pPr>
            <a:r>
              <a:rPr lang="en-IE" sz="2600" dirty="0"/>
              <a:t>Article 4(5) Directive 2003/86/EC: </a:t>
            </a:r>
            <a:r>
              <a:rPr lang="en-IE" sz="2600" b="1" i="1" dirty="0"/>
              <a:t>“In order to </a:t>
            </a:r>
            <a:r>
              <a:rPr lang="en-IE" sz="2600" b="1" i="1" dirty="0">
                <a:solidFill>
                  <a:srgbClr val="C00000"/>
                </a:solidFill>
              </a:rPr>
              <a:t>ensure better integration</a:t>
            </a:r>
            <a:r>
              <a:rPr lang="en-IE" sz="2600" b="1" i="1" dirty="0"/>
              <a:t> and to </a:t>
            </a:r>
            <a:r>
              <a:rPr lang="en-IE" sz="2600" b="1" i="1" dirty="0">
                <a:solidFill>
                  <a:srgbClr val="C00000"/>
                </a:solidFill>
              </a:rPr>
              <a:t>prevent forced marriages</a:t>
            </a:r>
            <a:r>
              <a:rPr lang="en-IE" sz="2600" b="1" i="1" dirty="0"/>
              <a:t> MS may require the sponsor and his/her spouse to be of a minimum age, and at maximum 21 years, before the spouse is able to join him/her”</a:t>
            </a:r>
            <a:r>
              <a:rPr lang="en-IE" sz="2600" dirty="0"/>
              <a:t>. </a:t>
            </a:r>
          </a:p>
          <a:p>
            <a:pPr marL="0" indent="0">
              <a:buNone/>
            </a:pPr>
            <a:endParaRPr lang="en-IE" sz="1100" dirty="0"/>
          </a:p>
          <a:p>
            <a:pPr marL="0" indent="0">
              <a:buNone/>
            </a:pPr>
            <a:r>
              <a:rPr lang="en-IE" sz="2600" b="1" i="1" dirty="0"/>
              <a:t>“(…) that provision does not preclude a rule of national law requiring that spouses and registered partners must have reached the age of 21 by the date when the application seeking to be considered family members entitled to reunification is lodged”.</a:t>
            </a:r>
            <a:endParaRPr lang="en-IE" sz="2600" i="1" dirty="0"/>
          </a:p>
          <a:p>
            <a:pPr marL="0" indent="0">
              <a:buNone/>
            </a:pPr>
            <a:endParaRPr lang="en-IE" sz="1100" dirty="0"/>
          </a:p>
          <a:p>
            <a:pPr marL="0" indent="0">
              <a:buNone/>
            </a:pPr>
            <a:r>
              <a:rPr lang="de-DE" sz="2200" dirty="0"/>
              <a:t>(See: </a:t>
            </a:r>
            <a:r>
              <a:rPr lang="de-DE" sz="2200" i="1" dirty="0"/>
              <a:t>Marjan Noorzia v Bundesministerin für Inneres                            </a:t>
            </a:r>
            <a:r>
              <a:rPr lang="de-DE" sz="2200" dirty="0"/>
              <a:t>(C-338/13, 17th July 2014, para. 19)</a:t>
            </a:r>
            <a:endParaRPr lang="en-IE" sz="2200" dirty="0"/>
          </a:p>
        </p:txBody>
      </p:sp>
    </p:spTree>
    <p:extLst>
      <p:ext uri="{BB962C8B-B14F-4D97-AF65-F5344CB8AC3E}">
        <p14:creationId xmlns:p14="http://schemas.microsoft.com/office/powerpoint/2010/main" val="41436051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7616"/>
          </a:xfrm>
        </p:spPr>
        <p:txBody>
          <a:bodyPr/>
          <a:lstStyle/>
          <a:p>
            <a:r>
              <a:rPr lang="en-IE" dirty="0"/>
              <a:t>Article 15 Directive 2003/86/EC</a:t>
            </a:r>
          </a:p>
        </p:txBody>
      </p:sp>
      <p:sp>
        <p:nvSpPr>
          <p:cNvPr id="3" name="Content Placeholder 2"/>
          <p:cNvSpPr>
            <a:spLocks noGrp="1"/>
          </p:cNvSpPr>
          <p:nvPr>
            <p:ph idx="1"/>
          </p:nvPr>
        </p:nvSpPr>
        <p:spPr>
          <a:xfrm>
            <a:off x="457200" y="1099127"/>
            <a:ext cx="8229600" cy="5394037"/>
          </a:xfrm>
        </p:spPr>
        <p:txBody>
          <a:bodyPr>
            <a:noAutofit/>
          </a:bodyPr>
          <a:lstStyle/>
          <a:p>
            <a:pPr>
              <a:buFont typeface="Wingdings" panose="05000000000000000000" pitchFamily="2" charset="2"/>
              <a:buChar char="Ø"/>
            </a:pPr>
            <a:r>
              <a:rPr lang="en-IE" dirty="0"/>
              <a:t>Not later than after five years of residence, and provided that the family member has not been granted a residence permit for reasons other than family reunification, the spouse or unmarried partner and a child who has reached majority shall be entitled, upon application, if required, to an </a:t>
            </a:r>
            <a:r>
              <a:rPr lang="en-IE" b="1" i="1" dirty="0">
                <a:solidFill>
                  <a:srgbClr val="C00000"/>
                </a:solidFill>
              </a:rPr>
              <a:t>autonomous residence permit</a:t>
            </a:r>
            <a:r>
              <a:rPr lang="en-IE" dirty="0"/>
              <a:t>, independent of that of the sponsor. </a:t>
            </a:r>
          </a:p>
          <a:p>
            <a:pPr>
              <a:buFont typeface="Wingdings" panose="05000000000000000000" pitchFamily="2" charset="2"/>
              <a:buChar char="Ø"/>
            </a:pPr>
            <a:r>
              <a:rPr lang="en-IE" dirty="0"/>
              <a:t>MS may limit the granting of the residence permit (…) to the spouse or unmarried partner in cases of breakdown of the family relationship. </a:t>
            </a:r>
          </a:p>
          <a:p>
            <a:pPr>
              <a:buFont typeface="Wingdings" panose="05000000000000000000" pitchFamily="2" charset="2"/>
              <a:buChar char="Ø"/>
            </a:pPr>
            <a:r>
              <a:rPr lang="en-IE" dirty="0"/>
              <a:t>MS may issue an autonomous residence permit to adult children and to relatives in the direct ascending line to whom Article 4(2) applies.</a:t>
            </a:r>
          </a:p>
        </p:txBody>
      </p:sp>
    </p:spTree>
    <p:extLst>
      <p:ext uri="{BB962C8B-B14F-4D97-AF65-F5344CB8AC3E}">
        <p14:creationId xmlns:p14="http://schemas.microsoft.com/office/powerpoint/2010/main" val="2295492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07616"/>
          </a:xfrm>
        </p:spPr>
        <p:txBody>
          <a:bodyPr/>
          <a:lstStyle/>
          <a:p>
            <a:r>
              <a:rPr lang="en-IE" dirty="0"/>
              <a:t>Article 15 Directive 2003/86/EC </a:t>
            </a:r>
            <a:r>
              <a:rPr lang="en-IE" b="0" dirty="0"/>
              <a:t>(Contd.)</a:t>
            </a:r>
          </a:p>
        </p:txBody>
      </p:sp>
      <p:sp>
        <p:nvSpPr>
          <p:cNvPr id="3" name="Content Placeholder 2"/>
          <p:cNvSpPr>
            <a:spLocks noGrp="1"/>
          </p:cNvSpPr>
          <p:nvPr>
            <p:ph idx="1"/>
          </p:nvPr>
        </p:nvSpPr>
        <p:spPr>
          <a:xfrm>
            <a:off x="457200" y="1431636"/>
            <a:ext cx="8229600" cy="5061528"/>
          </a:xfrm>
        </p:spPr>
        <p:txBody>
          <a:bodyPr>
            <a:noAutofit/>
          </a:bodyPr>
          <a:lstStyle/>
          <a:p>
            <a:pPr>
              <a:buFont typeface="Wingdings" panose="05000000000000000000" pitchFamily="2" charset="2"/>
              <a:buChar char="Ø"/>
            </a:pPr>
            <a:r>
              <a:rPr lang="en-IE" dirty="0"/>
              <a:t>In the event of </a:t>
            </a:r>
            <a:r>
              <a:rPr lang="en-IE" b="1" i="1" dirty="0"/>
              <a:t>widowhood, divorce, separation, or death of first-degree relatives in the direct ascending or descending line</a:t>
            </a:r>
            <a:r>
              <a:rPr lang="en-IE" dirty="0"/>
              <a:t>, an </a:t>
            </a:r>
            <a:r>
              <a:rPr lang="en-IE" b="1" i="1" dirty="0"/>
              <a:t>autonomous residence permit </a:t>
            </a:r>
            <a:r>
              <a:rPr lang="en-IE" b="1" i="1" dirty="0">
                <a:solidFill>
                  <a:srgbClr val="C00000"/>
                </a:solidFill>
              </a:rPr>
              <a:t>may </a:t>
            </a:r>
            <a:r>
              <a:rPr lang="en-IE" b="1" i="1" dirty="0"/>
              <a:t>be issued</a:t>
            </a:r>
            <a:r>
              <a:rPr lang="en-IE" dirty="0"/>
              <a:t>, upon application, if required, to persons who have entered by virtue of family reunification. </a:t>
            </a:r>
          </a:p>
          <a:p>
            <a:pPr marL="0" indent="0">
              <a:buNone/>
            </a:pPr>
            <a:endParaRPr lang="en-IE" dirty="0"/>
          </a:p>
          <a:p>
            <a:pPr>
              <a:buFont typeface="Wingdings" panose="05000000000000000000" pitchFamily="2" charset="2"/>
              <a:buChar char="Ø"/>
            </a:pPr>
            <a:r>
              <a:rPr lang="en-IE" dirty="0"/>
              <a:t>Member States </a:t>
            </a:r>
            <a:r>
              <a:rPr lang="en-IE" b="1" i="1" dirty="0">
                <a:solidFill>
                  <a:srgbClr val="C00000"/>
                </a:solidFill>
              </a:rPr>
              <a:t>shall</a:t>
            </a:r>
            <a:r>
              <a:rPr lang="en-IE" dirty="0"/>
              <a:t> </a:t>
            </a:r>
            <a:r>
              <a:rPr lang="en-IE" b="1" dirty="0"/>
              <a:t>lay down provisions ensuring the granting of an autonomous residence permit in the event of </a:t>
            </a:r>
            <a:r>
              <a:rPr lang="en-IE" b="1" i="1" dirty="0">
                <a:solidFill>
                  <a:srgbClr val="C00000"/>
                </a:solidFill>
              </a:rPr>
              <a:t>particularly difficult circumstances</a:t>
            </a:r>
            <a:r>
              <a:rPr lang="en-IE" dirty="0"/>
              <a:t>.</a:t>
            </a:r>
          </a:p>
        </p:txBody>
      </p:sp>
    </p:spTree>
    <p:extLst>
      <p:ext uri="{BB962C8B-B14F-4D97-AF65-F5344CB8AC3E}">
        <p14:creationId xmlns:p14="http://schemas.microsoft.com/office/powerpoint/2010/main" val="42106901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005888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Irregular Migration &amp; Return </a:t>
            </a: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pt-BR" b="1" dirty="0"/>
          </a:p>
          <a:p>
            <a:pPr>
              <a:buFont typeface="Wingdings" panose="05000000000000000000" pitchFamily="2" charset="2"/>
              <a:buChar char="Ø"/>
            </a:pPr>
            <a:r>
              <a:rPr lang="pt-BR" b="1" dirty="0"/>
              <a:t>Employer Sanctions</a:t>
            </a:r>
            <a:r>
              <a:rPr lang="pt-BR" dirty="0"/>
              <a:t> Directive 2009/52/EC</a:t>
            </a:r>
          </a:p>
          <a:p>
            <a:pPr marL="0" indent="0">
              <a:buNone/>
            </a:pPr>
            <a:r>
              <a:rPr lang="pt-BR" dirty="0"/>
              <a:t> </a:t>
            </a:r>
          </a:p>
          <a:p>
            <a:pPr>
              <a:buFont typeface="Wingdings" panose="05000000000000000000" pitchFamily="2" charset="2"/>
              <a:buChar char="Ø"/>
            </a:pPr>
            <a:r>
              <a:rPr lang="pt-BR" b="1" dirty="0"/>
              <a:t>Return</a:t>
            </a:r>
            <a:r>
              <a:rPr lang="pt-BR" dirty="0"/>
              <a:t> Directive 2008/115/EC</a:t>
            </a:r>
          </a:p>
          <a:p>
            <a:pPr>
              <a:buFont typeface="Wingdings" panose="05000000000000000000" pitchFamily="2" charset="2"/>
              <a:buChar char="Ø"/>
            </a:pPr>
            <a:endParaRPr lang="pt-BR" b="1" dirty="0"/>
          </a:p>
          <a:p>
            <a:pPr>
              <a:buFont typeface="Wingdings" panose="05000000000000000000" pitchFamily="2" charset="2"/>
              <a:buChar char="Ø"/>
            </a:pPr>
            <a:r>
              <a:rPr lang="pt-BR" b="1" dirty="0"/>
              <a:t>Facilitation</a:t>
            </a:r>
            <a:r>
              <a:rPr lang="pt-BR" dirty="0"/>
              <a:t> Directive 2002/90/EC</a:t>
            </a:r>
          </a:p>
          <a:p>
            <a:pPr>
              <a:buFont typeface="Wingdings" panose="05000000000000000000" pitchFamily="2" charset="2"/>
              <a:buChar char="Ø"/>
            </a:pPr>
            <a:endParaRPr lang="pt-BR" b="1" dirty="0"/>
          </a:p>
          <a:p>
            <a:pPr>
              <a:buFont typeface="Wingdings" panose="05000000000000000000" pitchFamily="2" charset="2"/>
              <a:buChar char="Ø"/>
            </a:pPr>
            <a:r>
              <a:rPr lang="pt-BR" b="1" dirty="0"/>
              <a:t>Carrier Sanctions</a:t>
            </a:r>
            <a:r>
              <a:rPr lang="pt-BR" dirty="0"/>
              <a:t> Directive 2001/51/EC</a:t>
            </a:r>
            <a:endParaRPr lang="en-IE" dirty="0"/>
          </a:p>
        </p:txBody>
      </p:sp>
    </p:spTree>
    <p:extLst>
      <p:ext uri="{BB962C8B-B14F-4D97-AF65-F5344CB8AC3E}">
        <p14:creationId xmlns:p14="http://schemas.microsoft.com/office/powerpoint/2010/main" val="27326385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879906"/>
          </a:xfrm>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General Principles</a:t>
            </a:r>
          </a:p>
        </p:txBody>
      </p:sp>
      <p:sp>
        <p:nvSpPr>
          <p:cNvPr id="3" name="Content Placeholder 2"/>
          <p:cNvSpPr>
            <a:spLocks noGrp="1"/>
          </p:cNvSpPr>
          <p:nvPr>
            <p:ph idx="1"/>
          </p:nvPr>
        </p:nvSpPr>
        <p:spPr>
          <a:xfrm>
            <a:off x="457200" y="1246909"/>
            <a:ext cx="8229600" cy="4879255"/>
          </a:xfrm>
        </p:spPr>
        <p:txBody>
          <a:bodyPr>
            <a:normAutofit fontScale="85000" lnSpcReduction="20000"/>
          </a:bodyPr>
          <a:lstStyle/>
          <a:p>
            <a:pPr marL="0" indent="0">
              <a:buNone/>
            </a:pPr>
            <a:r>
              <a:rPr lang="nl-NL" b="1" i="1" dirty="0"/>
              <a:t>Z. Zh. v Staatssecretaris voor Veiligheid en Justitie</a:t>
            </a:r>
            <a:r>
              <a:rPr lang="nl-NL" b="1" dirty="0"/>
              <a:t>                         </a:t>
            </a:r>
            <a:r>
              <a:rPr lang="nl-NL" dirty="0"/>
              <a:t>(C-554/13, 11th June 2015, paras. 47/48):</a:t>
            </a:r>
            <a:endParaRPr lang="en-IE" dirty="0"/>
          </a:p>
          <a:p>
            <a:pPr marL="0" indent="0">
              <a:buNone/>
            </a:pPr>
            <a:endParaRPr lang="en-IE" i="1" dirty="0"/>
          </a:p>
          <a:p>
            <a:pPr marL="0" indent="0">
              <a:buNone/>
            </a:pPr>
            <a:r>
              <a:rPr lang="en-IE" i="1" dirty="0"/>
              <a:t>“In accordance with Article 79(2) TFEU, the objective of Directive 2008/115 is, as is apparent from recitals 2 and 11 in the preamble thereto, to </a:t>
            </a:r>
            <a:r>
              <a:rPr lang="en-IE" b="1" i="1" dirty="0">
                <a:solidFill>
                  <a:srgbClr val="C00000"/>
                </a:solidFill>
              </a:rPr>
              <a:t>establish an effective removal and repatriation policy</a:t>
            </a:r>
            <a:r>
              <a:rPr lang="en-IE" i="1" dirty="0"/>
              <a:t>, based on </a:t>
            </a:r>
            <a:r>
              <a:rPr lang="en-IE" b="1" i="1" dirty="0"/>
              <a:t>common standards and common legal safeguards</a:t>
            </a:r>
            <a:r>
              <a:rPr lang="en-IE" i="1" dirty="0"/>
              <a:t>, </a:t>
            </a:r>
            <a:r>
              <a:rPr lang="en-IE" b="1" i="1" dirty="0">
                <a:solidFill>
                  <a:srgbClr val="C00000"/>
                </a:solidFill>
              </a:rPr>
              <a:t>for persons to be returned in a humane manner and with full respect for their fundamental rights and dignity </a:t>
            </a:r>
            <a:r>
              <a:rPr lang="en-IE" dirty="0"/>
              <a:t>(see judgment in </a:t>
            </a:r>
            <a:r>
              <a:rPr lang="en-IE" i="1" dirty="0"/>
              <a:t>Mahdi</a:t>
            </a:r>
            <a:r>
              <a:rPr lang="en-IE" dirty="0"/>
              <a:t>, C‑146/14, para. 38)”.</a:t>
            </a:r>
          </a:p>
          <a:p>
            <a:pPr marL="0" indent="0">
              <a:buNone/>
            </a:pPr>
            <a:endParaRPr lang="en-IE" sz="1100" dirty="0"/>
          </a:p>
          <a:p>
            <a:pPr marL="0" indent="0">
              <a:buNone/>
            </a:pPr>
            <a:r>
              <a:rPr lang="en-IE" i="1" dirty="0"/>
              <a:t>“(…) in the EU context and particularly when relied upon as a justification for derogating from an obligation designed to ensure that the fundamental rights of third-country nationals are respected when they are removed from the EU, those </a:t>
            </a:r>
            <a:r>
              <a:rPr lang="en-IE" b="1" i="1" dirty="0"/>
              <a:t>requirements must be interpreted strictly, so that their scope cannot be determined unilaterally by each MS without any control by the institutions of the EU </a:t>
            </a:r>
            <a:r>
              <a:rPr lang="en-IE" dirty="0"/>
              <a:t>(see, by analogy, judgment in </a:t>
            </a:r>
            <a:r>
              <a:rPr lang="en-IE" i="1" dirty="0" err="1"/>
              <a:t>Gaydarov</a:t>
            </a:r>
            <a:r>
              <a:rPr lang="en-IE" dirty="0"/>
              <a:t>, C‑430/10, para. 32)”.</a:t>
            </a:r>
          </a:p>
        </p:txBody>
      </p:sp>
    </p:spTree>
    <p:extLst>
      <p:ext uri="{BB962C8B-B14F-4D97-AF65-F5344CB8AC3E}">
        <p14:creationId xmlns:p14="http://schemas.microsoft.com/office/powerpoint/2010/main" val="16934204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Definition of ‘illegal stay’</a:t>
            </a:r>
          </a:p>
        </p:txBody>
      </p:sp>
      <p:sp>
        <p:nvSpPr>
          <p:cNvPr id="3" name="Content Placeholder 2"/>
          <p:cNvSpPr>
            <a:spLocks noGrp="1"/>
          </p:cNvSpPr>
          <p:nvPr>
            <p:ph idx="1"/>
          </p:nvPr>
        </p:nvSpPr>
        <p:spPr>
          <a:xfrm>
            <a:off x="457200" y="1274619"/>
            <a:ext cx="8229600" cy="4851546"/>
          </a:xfrm>
        </p:spPr>
        <p:txBody>
          <a:bodyPr>
            <a:normAutofit fontScale="92500" lnSpcReduction="10000"/>
          </a:bodyPr>
          <a:lstStyle/>
          <a:p>
            <a:pPr marL="0" indent="0">
              <a:buNone/>
            </a:pPr>
            <a:r>
              <a:rPr lang="en-IE" dirty="0"/>
              <a:t>According to Article 3(2) ‘illegal stay’ means:</a:t>
            </a:r>
          </a:p>
          <a:p>
            <a:pPr>
              <a:buFont typeface="Symbol" panose="05050102010706020507" pitchFamily="18" charset="2"/>
              <a:buChar char="Þ"/>
            </a:pPr>
            <a:r>
              <a:rPr lang="en-IE" dirty="0"/>
              <a:t>the </a:t>
            </a:r>
            <a:r>
              <a:rPr lang="en-IE" b="1" dirty="0"/>
              <a:t>presence on the territory of a MS, of a third-country national who </a:t>
            </a:r>
            <a:r>
              <a:rPr lang="en-IE" b="1" i="1" dirty="0">
                <a:solidFill>
                  <a:srgbClr val="C00000"/>
                </a:solidFill>
              </a:rPr>
              <a:t>does not fulfil</a:t>
            </a:r>
            <a:r>
              <a:rPr lang="en-IE" b="1" dirty="0"/>
              <a:t>, or </a:t>
            </a:r>
            <a:r>
              <a:rPr lang="en-IE" b="1" i="1" dirty="0">
                <a:solidFill>
                  <a:srgbClr val="C00000"/>
                </a:solidFill>
              </a:rPr>
              <a:t>no longer fulfils</a:t>
            </a:r>
            <a:r>
              <a:rPr lang="en-IE" b="1" dirty="0"/>
              <a:t> the conditions of entry as set out in Article 5 of the Schengen Borders Code </a:t>
            </a:r>
            <a:r>
              <a:rPr lang="en-IE" b="1" u="sng" dirty="0"/>
              <a:t>or</a:t>
            </a:r>
            <a:r>
              <a:rPr lang="en-IE" b="1" dirty="0"/>
              <a:t> other conditions for entry, stay or residence in that MS</a:t>
            </a:r>
          </a:p>
          <a:p>
            <a:pPr marL="0" indent="0">
              <a:buNone/>
            </a:pPr>
            <a:endParaRPr lang="en-IE" sz="1100" b="1" dirty="0"/>
          </a:p>
          <a:p>
            <a:pPr marL="0" indent="0">
              <a:buNone/>
            </a:pPr>
            <a:r>
              <a:rPr lang="en-IE" dirty="0"/>
              <a:t>It follows from that definition that any third-country national who is present on the territory of a MS without fulfilling the conditions for entry, stay or residence there is, by virtue of that fact alone, staying there illegally, without such presence being subject to a condition requiring a minimum duration or an intention to remain on that territory. (…)”.</a:t>
            </a:r>
          </a:p>
          <a:p>
            <a:pPr marL="0" indent="0">
              <a:buNone/>
            </a:pPr>
            <a:endParaRPr lang="en-IE" sz="1100" dirty="0"/>
          </a:p>
          <a:p>
            <a:pPr marL="0" indent="0">
              <a:buNone/>
            </a:pPr>
            <a:r>
              <a:rPr lang="en-IE" sz="2200" dirty="0"/>
              <a:t>(See: </a:t>
            </a:r>
            <a:r>
              <a:rPr lang="fr-FR" sz="2200" b="1" i="1" dirty="0" err="1"/>
              <a:t>Affum</a:t>
            </a:r>
            <a:r>
              <a:rPr lang="fr-FR" sz="2200" b="1" i="1" dirty="0"/>
              <a:t> v Préfet du Pas-de-Calais &amp; </a:t>
            </a:r>
            <a:r>
              <a:rPr lang="fr-FR" sz="2200" b="1" i="1" dirty="0" err="1"/>
              <a:t>anor</a:t>
            </a:r>
            <a:r>
              <a:rPr lang="fr-FR" sz="2200" dirty="0"/>
              <a:t>, </a:t>
            </a:r>
            <a:r>
              <a:rPr lang="en-IE" sz="2200" dirty="0"/>
              <a:t>C-47/15, 7</a:t>
            </a:r>
            <a:r>
              <a:rPr lang="en-IE" sz="2200" baseline="30000" dirty="0"/>
              <a:t>th</a:t>
            </a:r>
            <a:r>
              <a:rPr lang="en-IE" sz="2200" dirty="0"/>
              <a:t> June 2016, para. 48)</a:t>
            </a:r>
          </a:p>
        </p:txBody>
      </p:sp>
    </p:spTree>
    <p:extLst>
      <p:ext uri="{BB962C8B-B14F-4D97-AF65-F5344CB8AC3E}">
        <p14:creationId xmlns:p14="http://schemas.microsoft.com/office/powerpoint/2010/main" val="78719605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 </a:t>
            </a:r>
            <a:r>
              <a:rPr lang="en-IE" dirty="0">
                <a:solidFill>
                  <a:srgbClr val="C00000"/>
                </a:solidFill>
                <a:effectLst>
                  <a:outerShdw blurRad="38100" dist="38100" dir="2700000" algn="tl">
                    <a:srgbClr val="000000">
                      <a:alpha val="43137"/>
                    </a:srgbClr>
                  </a:outerShdw>
                </a:effectLst>
              </a:rPr>
              <a:t>Detention</a:t>
            </a:r>
            <a:r>
              <a:rPr lang="en-IE" dirty="0"/>
              <a:t> </a:t>
            </a:r>
          </a:p>
        </p:txBody>
      </p:sp>
      <p:sp>
        <p:nvSpPr>
          <p:cNvPr id="3" name="Content Placeholder 2"/>
          <p:cNvSpPr>
            <a:spLocks noGrp="1"/>
          </p:cNvSpPr>
          <p:nvPr>
            <p:ph idx="1"/>
          </p:nvPr>
        </p:nvSpPr>
        <p:spPr>
          <a:xfrm>
            <a:off x="457200" y="1551710"/>
            <a:ext cx="8229600" cy="4842309"/>
          </a:xfrm>
        </p:spPr>
        <p:txBody>
          <a:bodyPr>
            <a:normAutofit lnSpcReduction="10000"/>
          </a:bodyPr>
          <a:lstStyle/>
          <a:p>
            <a:pPr marL="0" indent="0">
              <a:buNone/>
            </a:pPr>
            <a:r>
              <a:rPr lang="en-IE" i="1" dirty="0"/>
              <a:t>“Directive 2008/115 must be interpreted as </a:t>
            </a:r>
            <a:r>
              <a:rPr lang="en-IE" b="1" i="1" dirty="0">
                <a:solidFill>
                  <a:srgbClr val="C00000"/>
                </a:solidFill>
              </a:rPr>
              <a:t>precluding legislation</a:t>
            </a:r>
            <a:r>
              <a:rPr lang="en-IE" i="1" dirty="0"/>
              <a:t> of a MS </a:t>
            </a:r>
            <a:r>
              <a:rPr lang="en-IE" b="1" i="1" dirty="0">
                <a:solidFill>
                  <a:srgbClr val="C00000"/>
                </a:solidFill>
              </a:rPr>
              <a:t>which permits a third country national </a:t>
            </a:r>
            <a:r>
              <a:rPr lang="en-IE" b="1" i="1" dirty="0"/>
              <a:t>in respect of whom the return procedure established by that directive has not yet been completed </a:t>
            </a:r>
            <a:r>
              <a:rPr lang="en-IE" b="1" i="1" dirty="0">
                <a:solidFill>
                  <a:srgbClr val="C00000"/>
                </a:solidFill>
              </a:rPr>
              <a:t>to be imprisoned merely on account of illegal entry across an internal border</a:t>
            </a:r>
            <a:r>
              <a:rPr lang="en-IE" b="1" i="1" dirty="0"/>
              <a:t>, resulting in an illegal stay</a:t>
            </a:r>
            <a:r>
              <a:rPr lang="en-IE" i="1" dirty="0"/>
              <a:t>.</a:t>
            </a:r>
          </a:p>
          <a:p>
            <a:pPr marL="0" indent="0">
              <a:buNone/>
            </a:pPr>
            <a:endParaRPr lang="en-IE" sz="1000" i="1" dirty="0"/>
          </a:p>
          <a:p>
            <a:pPr marL="0" indent="0">
              <a:buNone/>
            </a:pPr>
            <a:r>
              <a:rPr lang="en-IE" i="1" dirty="0"/>
              <a:t>That interpretation also applies where the national concerned may be taken back by another MS pursuant to an agreement or arrangement within the meaning of Article 6(3) of the directive”</a:t>
            </a:r>
            <a:r>
              <a:rPr lang="en-IE" dirty="0"/>
              <a:t>.</a:t>
            </a:r>
          </a:p>
          <a:p>
            <a:pPr marL="0" indent="0">
              <a:buNone/>
            </a:pPr>
            <a:endParaRPr lang="en-IE" sz="1100" dirty="0"/>
          </a:p>
          <a:p>
            <a:pPr marL="0" indent="0">
              <a:buNone/>
            </a:pPr>
            <a:r>
              <a:rPr lang="en-IE" sz="2200" dirty="0"/>
              <a:t>(See: </a:t>
            </a:r>
            <a:r>
              <a:rPr lang="fr-FR" sz="2200" b="1" i="1" dirty="0" err="1"/>
              <a:t>Affum</a:t>
            </a:r>
            <a:r>
              <a:rPr lang="fr-FR" sz="2200" b="1" i="1" dirty="0"/>
              <a:t> v Préfet du Pas-de-Calais &amp; </a:t>
            </a:r>
            <a:r>
              <a:rPr lang="fr-FR" sz="2200" b="1" i="1" dirty="0" err="1"/>
              <a:t>anor</a:t>
            </a:r>
            <a:r>
              <a:rPr lang="fr-FR" sz="2200" dirty="0"/>
              <a:t>,                       </a:t>
            </a:r>
            <a:r>
              <a:rPr lang="en-IE" sz="2200" dirty="0"/>
              <a:t>C-47/15, 7</a:t>
            </a:r>
            <a:r>
              <a:rPr lang="en-IE" sz="2200" baseline="30000" dirty="0"/>
              <a:t>th</a:t>
            </a:r>
            <a:r>
              <a:rPr lang="en-IE" sz="2200" dirty="0"/>
              <a:t> June 2016, para. 93)</a:t>
            </a:r>
          </a:p>
        </p:txBody>
      </p:sp>
    </p:spTree>
    <p:extLst>
      <p:ext uri="{BB962C8B-B14F-4D97-AF65-F5344CB8AC3E}">
        <p14:creationId xmlns:p14="http://schemas.microsoft.com/office/powerpoint/2010/main" val="14110715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Return Directive –</a:t>
            </a:r>
            <a:r>
              <a:rPr lang="en-IE" dirty="0">
                <a:solidFill>
                  <a:srgbClr val="C00000"/>
                </a:solidFill>
                <a:effectLst>
                  <a:outerShdw blurRad="38100" dist="38100" dir="2700000" algn="tl">
                    <a:srgbClr val="000000">
                      <a:alpha val="43137"/>
                    </a:srgbClr>
                  </a:outerShdw>
                </a:effectLst>
              </a:rPr>
              <a:t> Voluntary Departure</a:t>
            </a:r>
          </a:p>
        </p:txBody>
      </p:sp>
      <p:sp>
        <p:nvSpPr>
          <p:cNvPr id="3" name="Content Placeholder 2"/>
          <p:cNvSpPr>
            <a:spLocks noGrp="1"/>
          </p:cNvSpPr>
          <p:nvPr>
            <p:ph idx="1"/>
          </p:nvPr>
        </p:nvSpPr>
        <p:spPr/>
        <p:txBody>
          <a:bodyPr>
            <a:normAutofit fontScale="92500" lnSpcReduction="20000"/>
          </a:bodyPr>
          <a:lstStyle/>
          <a:p>
            <a:pPr marL="0" indent="0">
              <a:buNone/>
            </a:pPr>
            <a:r>
              <a:rPr lang="en-IE" b="1" dirty="0"/>
              <a:t>Article 7(1):</a:t>
            </a:r>
            <a:r>
              <a:rPr lang="en-IE" dirty="0"/>
              <a:t> A return decision shall provide for an appropriate </a:t>
            </a:r>
            <a:r>
              <a:rPr lang="en-IE" b="1" i="1" dirty="0">
                <a:solidFill>
                  <a:srgbClr val="C00000"/>
                </a:solidFill>
              </a:rPr>
              <a:t>period for voluntary departure of between seven and thirty days</a:t>
            </a:r>
            <a:r>
              <a:rPr lang="en-IE" dirty="0"/>
              <a:t>, (…). </a:t>
            </a:r>
          </a:p>
          <a:p>
            <a:pPr marL="0" indent="0">
              <a:buNone/>
            </a:pPr>
            <a:endParaRPr lang="en-IE" dirty="0"/>
          </a:p>
          <a:p>
            <a:pPr marL="0" indent="0">
              <a:buNone/>
            </a:pPr>
            <a:r>
              <a:rPr lang="en-IE" b="1" dirty="0"/>
              <a:t>Article 7(2):</a:t>
            </a:r>
            <a:r>
              <a:rPr lang="en-IE" dirty="0"/>
              <a:t> MS </a:t>
            </a:r>
            <a:r>
              <a:rPr lang="en-IE" b="1" i="1" dirty="0">
                <a:solidFill>
                  <a:srgbClr val="C00000"/>
                </a:solidFill>
              </a:rPr>
              <a:t>shall</a:t>
            </a:r>
            <a:r>
              <a:rPr lang="en-IE" dirty="0"/>
              <a:t>, where necessary,</a:t>
            </a:r>
            <a:r>
              <a:rPr lang="en-IE" b="1" i="1" dirty="0">
                <a:solidFill>
                  <a:srgbClr val="C00000"/>
                </a:solidFill>
              </a:rPr>
              <a:t> extend the period for voluntary departure</a:t>
            </a:r>
            <a:r>
              <a:rPr lang="en-IE" dirty="0"/>
              <a:t> by an appropriate period, </a:t>
            </a:r>
            <a:r>
              <a:rPr lang="en-IE" b="1" i="1" dirty="0">
                <a:solidFill>
                  <a:srgbClr val="C00000"/>
                </a:solidFill>
              </a:rPr>
              <a:t>taking into account the specific circumstances of the individual case</a:t>
            </a:r>
            <a:r>
              <a:rPr lang="en-IE" dirty="0"/>
              <a:t>, such as the length of stay, the existence of children attending school and the existence of other family and social links.</a:t>
            </a:r>
          </a:p>
          <a:p>
            <a:pPr marL="0" indent="0">
              <a:buNone/>
            </a:pPr>
            <a:endParaRPr lang="en-IE" dirty="0"/>
          </a:p>
          <a:p>
            <a:pPr marL="0" indent="0">
              <a:buNone/>
            </a:pPr>
            <a:r>
              <a:rPr lang="en-IE" b="1" dirty="0"/>
              <a:t>Article 7(3): </a:t>
            </a:r>
            <a:r>
              <a:rPr lang="en-IE" dirty="0"/>
              <a:t>Certain </a:t>
            </a:r>
            <a:r>
              <a:rPr lang="en-IE" b="1" i="1" dirty="0">
                <a:solidFill>
                  <a:srgbClr val="C00000"/>
                </a:solidFill>
              </a:rPr>
              <a:t>obligations aimed at avoiding the risk of absconding</a:t>
            </a:r>
            <a:r>
              <a:rPr lang="en-IE" dirty="0"/>
              <a:t>, such as regular reporting to the authorities, deposit of an adequate financial guarantee, submission of documents or the obligation to stay at a certain place may be imposed for the duration of the period for voluntary departure.</a:t>
            </a:r>
          </a:p>
          <a:p>
            <a:pPr marL="0" indent="0">
              <a:buNone/>
            </a:pPr>
            <a:endParaRPr lang="en-IE" dirty="0"/>
          </a:p>
        </p:txBody>
      </p:sp>
    </p:spTree>
    <p:extLst>
      <p:ext uri="{BB962C8B-B14F-4D97-AF65-F5344CB8AC3E}">
        <p14:creationId xmlns:p14="http://schemas.microsoft.com/office/powerpoint/2010/main" val="337864643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26088"/>
          </a:xfrm>
        </p:spPr>
        <p:txBody>
          <a:bodyPr/>
          <a:lstStyle/>
          <a:p>
            <a:r>
              <a:rPr lang="en-IE" dirty="0"/>
              <a:t>Voluntary Departure </a:t>
            </a:r>
            <a:r>
              <a:rPr lang="en-IE" b="0" dirty="0"/>
              <a:t>(Contd.)</a:t>
            </a:r>
          </a:p>
        </p:txBody>
      </p:sp>
      <p:sp>
        <p:nvSpPr>
          <p:cNvPr id="3" name="Content Placeholder 2"/>
          <p:cNvSpPr>
            <a:spLocks noGrp="1"/>
          </p:cNvSpPr>
          <p:nvPr>
            <p:ph idx="1"/>
          </p:nvPr>
        </p:nvSpPr>
        <p:spPr>
          <a:xfrm>
            <a:off x="457200" y="1293092"/>
            <a:ext cx="8229600" cy="5100928"/>
          </a:xfrm>
        </p:spPr>
        <p:txBody>
          <a:bodyPr>
            <a:normAutofit fontScale="85000" lnSpcReduction="10000"/>
          </a:bodyPr>
          <a:lstStyle/>
          <a:p>
            <a:pPr marL="0" indent="0">
              <a:buNone/>
            </a:pPr>
            <a:r>
              <a:rPr lang="en-IE" dirty="0"/>
              <a:t>Article 7(4): </a:t>
            </a:r>
            <a:r>
              <a:rPr lang="en-IE" b="1" i="1" dirty="0"/>
              <a:t>“If there is a risk of absconding, or if an application for a legal stay has been dismissed as manifestly unfounded or fraudulent, or if the person concerned poses a risk to public policy, public security or national security, MS may refrain from granting a period for voluntary departure, or may grant a period shorter than seven days”</a:t>
            </a:r>
            <a:r>
              <a:rPr lang="en-IE" dirty="0"/>
              <a:t>.</a:t>
            </a:r>
          </a:p>
          <a:p>
            <a:pPr marL="0" indent="0">
              <a:buNone/>
            </a:pPr>
            <a:endParaRPr lang="nl-NL" sz="1300" b="1" i="1" dirty="0"/>
          </a:p>
          <a:p>
            <a:pPr>
              <a:buFont typeface="Symbol" panose="05050102010706020507" pitchFamily="18" charset="2"/>
              <a:buChar char="Þ"/>
            </a:pPr>
            <a:r>
              <a:rPr lang="en-IE" b="1" i="1" dirty="0"/>
              <a:t>it is only in particular circumstances, such as where there is a risk to public policy, that MS may grant a period shorter than seven days for voluntary departure or even refrain from granting such a period </a:t>
            </a:r>
            <a:r>
              <a:rPr lang="en-IE" dirty="0"/>
              <a:t>(see, to that effect, judgment in </a:t>
            </a:r>
            <a:r>
              <a:rPr lang="en-IE" i="1" dirty="0"/>
              <a:t>El </a:t>
            </a:r>
            <a:r>
              <a:rPr lang="en-IE" i="1" dirty="0" err="1"/>
              <a:t>Dridi</a:t>
            </a:r>
            <a:r>
              <a:rPr lang="en-IE" dirty="0"/>
              <a:t>, C‑61/11, para 37). (…), to be able to rely on the derogation provided for in that provision on the ground that there is a risk to public policy, a </a:t>
            </a:r>
            <a:r>
              <a:rPr lang="en-IE" b="1" i="1" dirty="0">
                <a:solidFill>
                  <a:srgbClr val="C00000"/>
                </a:solidFill>
              </a:rPr>
              <a:t>MS must be able to prove that the person concerned in fact constitutes such a risk</a:t>
            </a:r>
          </a:p>
          <a:p>
            <a:pPr marL="0" indent="0">
              <a:buNone/>
            </a:pPr>
            <a:endParaRPr lang="nl-NL" sz="1300" b="1" i="1" dirty="0"/>
          </a:p>
          <a:p>
            <a:pPr marL="0" indent="0">
              <a:buNone/>
            </a:pPr>
            <a:r>
              <a:rPr lang="nl-NL" b="1" i="1" dirty="0"/>
              <a:t>Z. Zh. v Staatssecretaris voor Veiligheid en Justitie</a:t>
            </a:r>
            <a:r>
              <a:rPr lang="nl-NL" b="1" dirty="0"/>
              <a:t>                         </a:t>
            </a:r>
            <a:r>
              <a:rPr lang="nl-NL" dirty="0"/>
              <a:t>(C-554/13, 11th June 2015)</a:t>
            </a:r>
            <a:endParaRPr lang="en-IE" dirty="0"/>
          </a:p>
        </p:txBody>
      </p:sp>
    </p:spTree>
    <p:extLst>
      <p:ext uri="{BB962C8B-B14F-4D97-AF65-F5344CB8AC3E}">
        <p14:creationId xmlns:p14="http://schemas.microsoft.com/office/powerpoint/2010/main" val="1396320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 </a:t>
            </a:r>
            <a:r>
              <a:rPr lang="en-IE" b="0" i="1" dirty="0"/>
              <a:t>(Contd.)</a:t>
            </a:r>
          </a:p>
        </p:txBody>
      </p:sp>
      <p:sp>
        <p:nvSpPr>
          <p:cNvPr id="3" name="Content Placeholder 2"/>
          <p:cNvSpPr>
            <a:spLocks noGrp="1"/>
          </p:cNvSpPr>
          <p:nvPr>
            <p:ph idx="1"/>
          </p:nvPr>
        </p:nvSpPr>
        <p:spPr/>
        <p:txBody>
          <a:bodyPr>
            <a:normAutofit/>
          </a:bodyPr>
          <a:lstStyle/>
          <a:p>
            <a:pPr marL="0" indent="0">
              <a:buNone/>
            </a:pPr>
            <a:r>
              <a:rPr lang="en-IE" b="1" dirty="0"/>
              <a:t>Art. 19 – 	Protection in the event of removal, expulsion 			or extradition </a:t>
            </a:r>
          </a:p>
          <a:p>
            <a:pPr marL="0" indent="0">
              <a:buNone/>
            </a:pPr>
            <a:endParaRPr lang="en-IE" dirty="0">
              <a:sym typeface="Symbol" panose="05050102010706020507" pitchFamily="18" charset="2"/>
            </a:endParaRPr>
          </a:p>
          <a:p>
            <a:pPr marL="0" indent="0">
              <a:buNone/>
            </a:pPr>
            <a:r>
              <a:rPr lang="en-IE" dirty="0">
                <a:sym typeface="Symbol" panose="05050102010706020507" pitchFamily="18" charset="2"/>
              </a:rPr>
              <a:t> in the case of </a:t>
            </a:r>
            <a:r>
              <a:rPr lang="en-IE" i="1" dirty="0" err="1"/>
              <a:t>M’Bodj</a:t>
            </a:r>
            <a:r>
              <a:rPr lang="en-IE" dirty="0"/>
              <a:t>, the CJEU noted the requirement to interpret Article 15(b) QD (now Article 15(b) QD (recast)) in a manner consistent with Article 19(2) of the Charter; however the Court found that as there was no risk of intentional deprivation of healthcare in the country of origin, the applicant did not fall within the scope of the Article 15(b) QD and consideration of Article 19(2) of the Charter did not call that interpretation into question.</a:t>
            </a:r>
          </a:p>
        </p:txBody>
      </p:sp>
    </p:spTree>
    <p:extLst>
      <p:ext uri="{BB962C8B-B14F-4D97-AF65-F5344CB8AC3E}">
        <p14:creationId xmlns:p14="http://schemas.microsoft.com/office/powerpoint/2010/main" val="31352737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‘Closing the Circle’ – </a:t>
            </a:r>
            <a:r>
              <a:rPr lang="en-IE" dirty="0">
                <a:solidFill>
                  <a:srgbClr val="C00000"/>
                </a:solidFill>
                <a:effectLst>
                  <a:outerShdw blurRad="38100" dist="38100" dir="2700000" algn="tl">
                    <a:srgbClr val="000000">
                      <a:alpha val="43137"/>
                    </a:srgbClr>
                  </a:outerShdw>
                </a:effectLst>
              </a:rPr>
              <a:t>Non-</a:t>
            </a:r>
            <a:r>
              <a:rPr lang="en-IE" dirty="0" err="1">
                <a:solidFill>
                  <a:srgbClr val="C00000"/>
                </a:solidFill>
                <a:effectLst>
                  <a:outerShdw blurRad="38100" dist="38100" dir="2700000" algn="tl">
                    <a:srgbClr val="000000">
                      <a:alpha val="43137"/>
                    </a:srgbClr>
                  </a:outerShdw>
                </a:effectLst>
              </a:rPr>
              <a:t>Refoulement</a:t>
            </a:r>
            <a:r>
              <a:rPr lang="en-IE" dirty="0">
                <a:solidFill>
                  <a:srgbClr val="C00000"/>
                </a:solidFill>
                <a:effectLst>
                  <a:outerShdw blurRad="38100" dist="38100" dir="2700000" algn="tl">
                    <a:srgbClr val="000000">
                      <a:alpha val="43137"/>
                    </a:srgbClr>
                  </a:outerShdw>
                </a:effectLst>
              </a:rPr>
              <a:t> </a:t>
            </a:r>
          </a:p>
        </p:txBody>
      </p:sp>
      <p:sp>
        <p:nvSpPr>
          <p:cNvPr id="3" name="Content Placeholder 2"/>
          <p:cNvSpPr>
            <a:spLocks noGrp="1"/>
          </p:cNvSpPr>
          <p:nvPr>
            <p:ph idx="1"/>
          </p:nvPr>
        </p:nvSpPr>
        <p:spPr/>
        <p:txBody>
          <a:bodyPr/>
          <a:lstStyle/>
          <a:p>
            <a:pPr marL="0" indent="0">
              <a:buNone/>
            </a:pPr>
            <a:r>
              <a:rPr lang="en-IE" dirty="0"/>
              <a:t>Article 5 of Directive 2008/115 requires that:</a:t>
            </a:r>
            <a:r>
              <a:rPr lang="en-IE" b="1" i="1" dirty="0"/>
              <a:t> “When implementing this Directive, Member States shall take due account of: </a:t>
            </a:r>
          </a:p>
          <a:p>
            <a:pPr marL="0" indent="0">
              <a:buNone/>
            </a:pPr>
            <a:endParaRPr lang="en-IE" b="1" i="1" dirty="0"/>
          </a:p>
          <a:p>
            <a:pPr marL="457200" indent="-457200">
              <a:buAutoNum type="alphaLcParenBoth"/>
            </a:pPr>
            <a:r>
              <a:rPr lang="en-IE" b="1" i="1" dirty="0"/>
              <a:t>the best interests of the child;</a:t>
            </a:r>
          </a:p>
          <a:p>
            <a:pPr marL="457200" indent="-457200">
              <a:buAutoNum type="alphaLcParenBoth"/>
            </a:pPr>
            <a:r>
              <a:rPr lang="en-IE" b="1" i="1" dirty="0"/>
              <a:t>family life; </a:t>
            </a:r>
          </a:p>
          <a:p>
            <a:pPr marL="457200" indent="-457200">
              <a:buAutoNum type="alphaLcParenBoth"/>
            </a:pPr>
            <a:r>
              <a:rPr lang="en-IE" b="1" i="1" dirty="0"/>
              <a:t>the state of health of the third-country national concerned, </a:t>
            </a:r>
          </a:p>
          <a:p>
            <a:pPr marL="0" indent="0">
              <a:buNone/>
            </a:pPr>
            <a:endParaRPr lang="en-IE" b="1" i="1" dirty="0"/>
          </a:p>
          <a:p>
            <a:pPr marL="0" indent="0">
              <a:buNone/>
            </a:pPr>
            <a:r>
              <a:rPr lang="en-IE" b="1" i="1" dirty="0"/>
              <a:t>and respect the principle of non-</a:t>
            </a:r>
            <a:r>
              <a:rPr lang="en-IE" b="1" i="1" dirty="0" err="1"/>
              <a:t>refoulement</a:t>
            </a:r>
            <a:r>
              <a:rPr lang="en-IE" b="1" i="1" dirty="0"/>
              <a:t>”</a:t>
            </a:r>
            <a:r>
              <a:rPr lang="en-IE" dirty="0"/>
              <a:t>.</a:t>
            </a:r>
          </a:p>
        </p:txBody>
      </p:sp>
    </p:spTree>
    <p:extLst>
      <p:ext uri="{BB962C8B-B14F-4D97-AF65-F5344CB8AC3E}">
        <p14:creationId xmlns:p14="http://schemas.microsoft.com/office/powerpoint/2010/main" val="175926895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972270"/>
          </a:xfrm>
        </p:spPr>
        <p:txBody>
          <a:bodyPr>
            <a:normAutofit/>
          </a:bodyPr>
          <a:lstStyle/>
          <a:p>
            <a:r>
              <a:rPr lang="fr-FR" dirty="0"/>
              <a:t>C-562/13: </a:t>
            </a:r>
            <a:r>
              <a:rPr lang="fr-FR" i="1" dirty="0"/>
              <a:t>Centre public d’action sociale d’Ottignies-Louvain-la-Neuve v Moussa </a:t>
            </a:r>
            <a:r>
              <a:rPr lang="fr-FR" i="1" dirty="0" err="1"/>
              <a:t>Abdida</a:t>
            </a:r>
            <a:endParaRPr lang="en-IE" i="1" dirty="0"/>
          </a:p>
        </p:txBody>
      </p:sp>
      <p:sp>
        <p:nvSpPr>
          <p:cNvPr id="3" name="Content Placeholder 2"/>
          <p:cNvSpPr>
            <a:spLocks noGrp="1"/>
          </p:cNvSpPr>
          <p:nvPr>
            <p:ph idx="1"/>
          </p:nvPr>
        </p:nvSpPr>
        <p:spPr>
          <a:xfrm>
            <a:off x="457200" y="1385454"/>
            <a:ext cx="8229600" cy="5347855"/>
          </a:xfrm>
        </p:spPr>
        <p:txBody>
          <a:bodyPr>
            <a:normAutofit fontScale="92500" lnSpcReduction="20000"/>
          </a:bodyPr>
          <a:lstStyle/>
          <a:p>
            <a:pPr marL="0" indent="0">
              <a:buNone/>
            </a:pPr>
            <a:r>
              <a:rPr lang="en-IE" dirty="0"/>
              <a:t>Para. 63: “</a:t>
            </a:r>
            <a:r>
              <a:rPr lang="en-IE" b="1" dirty="0"/>
              <a:t>Articles 5 and 13 of Directive 2008/115</a:t>
            </a:r>
            <a:r>
              <a:rPr lang="en-IE" dirty="0"/>
              <a:t>, taken in conjunction with Articles 19(2) and 47 of the Charter and Article 14(1)(b) of that directive, </a:t>
            </a:r>
            <a:r>
              <a:rPr lang="en-IE" b="1" dirty="0"/>
              <a:t>are to be interpreted as </a:t>
            </a:r>
            <a:r>
              <a:rPr lang="en-IE" b="1" i="1" dirty="0">
                <a:solidFill>
                  <a:srgbClr val="C00000"/>
                </a:solidFill>
              </a:rPr>
              <a:t>precluding national legislation</a:t>
            </a:r>
            <a:r>
              <a:rPr lang="en-IE" b="1" dirty="0"/>
              <a:t> which</a:t>
            </a:r>
            <a:r>
              <a:rPr lang="en-IE" dirty="0"/>
              <a:t>:</a:t>
            </a:r>
          </a:p>
          <a:p>
            <a:pPr>
              <a:buFont typeface="Wingdings" panose="05000000000000000000" pitchFamily="2" charset="2"/>
              <a:buChar char="Ø"/>
            </a:pPr>
            <a:r>
              <a:rPr lang="en-IE" dirty="0"/>
              <a:t>does not endow with </a:t>
            </a:r>
            <a:r>
              <a:rPr lang="en-IE" b="1" i="1" dirty="0">
                <a:solidFill>
                  <a:srgbClr val="C00000"/>
                </a:solidFill>
              </a:rPr>
              <a:t>suspensive effect an appeal against a decision ordering a third country national suffering from a serious illness to leave the territory of a MS</a:t>
            </a:r>
            <a:r>
              <a:rPr lang="en-IE" dirty="0"/>
              <a:t>, where the enforcement of that decision may expose that third country national to a </a:t>
            </a:r>
            <a:r>
              <a:rPr lang="en-IE" b="1" dirty="0"/>
              <a:t>serious risk of grave and irreversible deterioration in his state of health</a:t>
            </a:r>
            <a:r>
              <a:rPr lang="en-IE" dirty="0"/>
              <a:t>, and</a:t>
            </a:r>
          </a:p>
          <a:p>
            <a:pPr>
              <a:buFont typeface="Wingdings" panose="05000000000000000000" pitchFamily="2" charset="2"/>
              <a:buChar char="Ø"/>
            </a:pPr>
            <a:r>
              <a:rPr lang="en-IE" dirty="0"/>
              <a:t>does not make </a:t>
            </a:r>
            <a:r>
              <a:rPr lang="en-IE" b="1" dirty="0">
                <a:solidFill>
                  <a:srgbClr val="C00000"/>
                </a:solidFill>
              </a:rPr>
              <a:t>provision</a:t>
            </a:r>
            <a:r>
              <a:rPr lang="en-IE" dirty="0"/>
              <a:t>, in so far as possible, </a:t>
            </a:r>
            <a:r>
              <a:rPr lang="en-IE" b="1" i="1" dirty="0">
                <a:solidFill>
                  <a:srgbClr val="C00000"/>
                </a:solidFill>
              </a:rPr>
              <a:t>for the basic needs of such a third country national to be met</a:t>
            </a:r>
            <a:r>
              <a:rPr lang="en-IE" dirty="0"/>
              <a:t>, in order to ensure that that person may in fact avail himself of </a:t>
            </a:r>
            <a:r>
              <a:rPr lang="en-IE" b="1" dirty="0"/>
              <a:t>emergency health care and essential treatment of illness during the period in which that MS is required to postpone removal</a:t>
            </a:r>
            <a:r>
              <a:rPr lang="en-IE" dirty="0"/>
              <a:t> of the third country national following the lodging of the appeal.</a:t>
            </a:r>
          </a:p>
          <a:p>
            <a:endParaRPr lang="en-IE" dirty="0"/>
          </a:p>
        </p:txBody>
      </p:sp>
    </p:spTree>
    <p:extLst>
      <p:ext uri="{BB962C8B-B14F-4D97-AF65-F5344CB8AC3E}">
        <p14:creationId xmlns:p14="http://schemas.microsoft.com/office/powerpoint/2010/main" val="14827950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4000" b="-1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IE" sz="8000" b="1" dirty="0">
                <a:solidFill>
                  <a:srgbClr val="C00000"/>
                </a:solidFill>
              </a:rPr>
              <a:t>THANK YOU</a:t>
            </a:r>
          </a:p>
        </p:txBody>
      </p:sp>
      <p:sp>
        <p:nvSpPr>
          <p:cNvPr id="4" name="Subtitle 3"/>
          <p:cNvSpPr>
            <a:spLocks noGrp="1"/>
          </p:cNvSpPr>
          <p:nvPr>
            <p:ph type="subTitle" idx="1"/>
          </p:nvPr>
        </p:nvSpPr>
        <p:spPr/>
        <p:txBody>
          <a:bodyPr/>
          <a:lstStyle/>
          <a:p>
            <a:endParaRPr lang="en-IE" dirty="0">
              <a:solidFill>
                <a:srgbClr val="C00000"/>
              </a:solidFill>
            </a:endParaRPr>
          </a:p>
          <a:p>
            <a:r>
              <a:rPr lang="en-IE" sz="6000" dirty="0">
                <a:solidFill>
                  <a:srgbClr val="C00000"/>
                </a:solidFill>
              </a:rPr>
              <a:t>QUESTIONS?</a:t>
            </a:r>
          </a:p>
          <a:p>
            <a:endParaRPr lang="en-IE" sz="4000" dirty="0">
              <a:solidFill>
                <a:srgbClr val="C00000"/>
              </a:solidFill>
            </a:endParaRPr>
          </a:p>
          <a:p>
            <a:endParaRPr lang="en-IE" sz="4000" dirty="0"/>
          </a:p>
        </p:txBody>
      </p:sp>
    </p:spTree>
    <p:extLst>
      <p:ext uri="{BB962C8B-B14F-4D97-AF65-F5344CB8AC3E}">
        <p14:creationId xmlns:p14="http://schemas.microsoft.com/office/powerpoint/2010/main" val="4204700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Other Relevant </a:t>
            </a:r>
            <a:r>
              <a:rPr lang="en-IE" dirty="0">
                <a:solidFill>
                  <a:srgbClr val="C00000"/>
                </a:solidFill>
                <a:effectLst>
                  <a:outerShdw blurRad="38100" dist="38100" dir="2700000" algn="tl">
                    <a:srgbClr val="000000">
                      <a:alpha val="43137"/>
                    </a:srgbClr>
                  </a:outerShdw>
                </a:effectLst>
              </a:rPr>
              <a:t>EU Charter Provisions </a:t>
            </a:r>
            <a:r>
              <a:rPr lang="en-IE" b="0" i="1" dirty="0"/>
              <a:t>(Contd.)</a:t>
            </a:r>
          </a:p>
        </p:txBody>
      </p:sp>
      <p:sp>
        <p:nvSpPr>
          <p:cNvPr id="3" name="Content Placeholder 2"/>
          <p:cNvSpPr>
            <a:spLocks noGrp="1"/>
          </p:cNvSpPr>
          <p:nvPr>
            <p:ph idx="1"/>
          </p:nvPr>
        </p:nvSpPr>
        <p:spPr/>
        <p:txBody>
          <a:bodyPr>
            <a:normAutofit lnSpcReduction="10000"/>
          </a:bodyPr>
          <a:lstStyle/>
          <a:p>
            <a:pPr marL="0" indent="0">
              <a:buNone/>
            </a:pPr>
            <a:r>
              <a:rPr lang="en-IE" b="1" dirty="0"/>
              <a:t>Article 47 – 	Right to an effective remedy and to a fair 				trial </a:t>
            </a:r>
          </a:p>
          <a:p>
            <a:pPr marL="0" indent="0">
              <a:buNone/>
            </a:pPr>
            <a:endParaRPr lang="en-IE" b="1" dirty="0">
              <a:sym typeface="Symbol" panose="05050102010706020507" pitchFamily="18" charset="2"/>
            </a:endParaRPr>
          </a:p>
          <a:p>
            <a:pPr marL="0" indent="0">
              <a:buNone/>
            </a:pPr>
            <a:r>
              <a:rPr lang="en-IE" dirty="0">
                <a:sym typeface="Symbol" panose="05050102010706020507" pitchFamily="18" charset="2"/>
              </a:rPr>
              <a:t> in the case of </a:t>
            </a:r>
            <a:r>
              <a:rPr lang="en-IE" i="1" dirty="0"/>
              <a:t>MM </a:t>
            </a:r>
            <a:r>
              <a:rPr lang="en-IE" dirty="0"/>
              <a:t>the issue was whether the applicant, who had been heard in the asylum procedure but who had received a negative decision, was entitled to be heard in the subsequent proceedings on his application for subsidiary protection; the CJEU set out that observance of the right of defence is a fundamental principle of EU law; it further noted that the right to be heard in all proceedings is inherent in that fundamental principle, as affirmed not only in Articles 47 and 48 of the Charter, but also in Article 41 thereof</a:t>
            </a:r>
          </a:p>
          <a:p>
            <a:pPr marL="0" indent="0">
              <a:buNone/>
            </a:pPr>
            <a:endParaRPr lang="en-IE" dirty="0"/>
          </a:p>
          <a:p>
            <a:pPr marL="0" indent="0">
              <a:buNone/>
            </a:pPr>
            <a:endParaRPr lang="en-IE" dirty="0"/>
          </a:p>
        </p:txBody>
      </p:sp>
    </p:spTree>
    <p:extLst>
      <p:ext uri="{BB962C8B-B14F-4D97-AF65-F5344CB8AC3E}">
        <p14:creationId xmlns:p14="http://schemas.microsoft.com/office/powerpoint/2010/main" val="2521871277"/>
      </p:ext>
    </p:extLst>
  </p:cSld>
  <p:clrMapOvr>
    <a:masterClrMapping/>
  </p:clrMapOvr>
</p:sld>
</file>

<file path=ppt/theme/theme1.xml><?xml version="1.0" encoding="utf-8"?>
<a:theme xmlns:a="http://schemas.openxmlformats.org/drawingml/2006/main" name="LSPT 2 pg Master Slid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Law Society Professional Training 2pg Master     Template</Template>
  <TotalTime>965</TotalTime>
  <Words>7162</Words>
  <Application>Microsoft Office PowerPoint</Application>
  <PresentationFormat>On-screen Show (4:3)</PresentationFormat>
  <Paragraphs>497</Paragraphs>
  <Slides>82</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82</vt:i4>
      </vt:variant>
    </vt:vector>
  </HeadingPairs>
  <TitlesOfParts>
    <vt:vector size="90" baseType="lpstr">
      <vt:lpstr>Arial</vt:lpstr>
      <vt:lpstr>Calibri</vt:lpstr>
      <vt:lpstr>Calibri Light</vt:lpstr>
      <vt:lpstr>Symbol</vt:lpstr>
      <vt:lpstr>Times New Roman</vt:lpstr>
      <vt:lpstr>Wingdings</vt:lpstr>
      <vt:lpstr>LSPT 2 pg Master Slide_2015</vt:lpstr>
      <vt:lpstr>Office Theme</vt:lpstr>
      <vt:lpstr>PowerPoint Presentation</vt:lpstr>
      <vt:lpstr>PowerPoint Presentation</vt:lpstr>
      <vt:lpstr>EU Primary Law – Asylum</vt:lpstr>
      <vt:lpstr>Article 78(2) TFEU</vt:lpstr>
      <vt:lpstr>Article 78(2) TFEU</vt:lpstr>
      <vt:lpstr>EU Primary Law – Asylum (contd.)</vt:lpstr>
      <vt:lpstr>Other Relevant EU Charter Provisions</vt:lpstr>
      <vt:lpstr>Other Relevant EU Charter Provisions (Contd.)</vt:lpstr>
      <vt:lpstr>Other Relevant EU Charter Provisions (Contd.)</vt:lpstr>
      <vt:lpstr>EU Primary Law – Asylum (contd.)</vt:lpstr>
      <vt:lpstr>EU Primary Law – Asylum (contd.)</vt:lpstr>
      <vt:lpstr>EU Secondary Law – Asylum</vt:lpstr>
      <vt:lpstr>EU Secondary Law – Asylum (contd.)</vt:lpstr>
      <vt:lpstr>And what about ‘Temporary Protection’?</vt:lpstr>
      <vt:lpstr>Qualification for International Protection</vt:lpstr>
      <vt:lpstr>Application for International Protection</vt:lpstr>
      <vt:lpstr>Refugee Status – Definition </vt:lpstr>
      <vt:lpstr>Article 2(d) – Well-Founded Fear</vt:lpstr>
      <vt:lpstr>Article 2(d) – Well-Founded Fear (Contd.)</vt:lpstr>
      <vt:lpstr>The Standard of Proof</vt:lpstr>
      <vt:lpstr>Significance of Past Persecution</vt:lpstr>
      <vt:lpstr>International protection needs arising sur place</vt:lpstr>
      <vt:lpstr>Art 9(1)/(2) QD (recast) – Acts of Persecution</vt:lpstr>
      <vt:lpstr>Acts of Persecution (Contd.)</vt:lpstr>
      <vt:lpstr>Acts of Persecution (Contd.)</vt:lpstr>
      <vt:lpstr>Disproportionate or Discriminatory Prosecution or Punishment</vt:lpstr>
      <vt:lpstr>Articles 9(3) and 10 QD (recast) –  Reasons for Persecution</vt:lpstr>
      <vt:lpstr>Reasons for Persecution (Contd.)</vt:lpstr>
      <vt:lpstr>Minister voor Immigratie en Asiel v X, Y, and  Z v Minister voor Immigratie en Asiel</vt:lpstr>
      <vt:lpstr>Attribution of Characteristics </vt:lpstr>
      <vt:lpstr>Article 6 QD (recast) – Actors of Persecution</vt:lpstr>
      <vt:lpstr>Non-State Entities as Actors of Persecution</vt:lpstr>
      <vt:lpstr>Article 7 QD (recast) – Actors of Protection</vt:lpstr>
      <vt:lpstr>Art 7 QD (recast) – Actors of Protection (Contd.)</vt:lpstr>
      <vt:lpstr>States’ (Un)willingness and (In)ability to Protect: Diverse Scenarios</vt:lpstr>
      <vt:lpstr>Abdulla &amp; ors v BRDeutschland (C-175/08)</vt:lpstr>
      <vt:lpstr>Abdulla &amp; ors v BRDeutschland (Contd.)</vt:lpstr>
      <vt:lpstr>Article 8 – Internal Protection </vt:lpstr>
      <vt:lpstr>Meki Elgafaji and Noor Elgafaji v Staatssecretaris van Justitie (Case C-465/07)</vt:lpstr>
      <vt:lpstr>PowerPoint Presentation</vt:lpstr>
      <vt:lpstr>Subsidiary Protection – Definition </vt:lpstr>
      <vt:lpstr>Article 15 QD (recast) – Serious Harm</vt:lpstr>
      <vt:lpstr>Article 15(c) QD (recast) – Real Risk</vt:lpstr>
      <vt:lpstr>Complementarity and Objective  of Subsidiary Protection</vt:lpstr>
      <vt:lpstr>Complementarity and Objective  of Subsidiary Protection (Contd.)</vt:lpstr>
      <vt:lpstr>PowerPoint Presentation</vt:lpstr>
      <vt:lpstr>Exclusion from International Protection</vt:lpstr>
      <vt:lpstr>Origin of Exclusion Clauses</vt:lpstr>
      <vt:lpstr>Rationale for Exclusion</vt:lpstr>
      <vt:lpstr>Art. 12(1) QD (recast):  Exclusion from Refugee Status</vt:lpstr>
      <vt:lpstr>Art. 12(2) QD (recast):  Exclusion from Refugee Status</vt:lpstr>
      <vt:lpstr>Exclusion from Subsidiary Protection</vt:lpstr>
      <vt:lpstr>Other Forms of Protection</vt:lpstr>
      <vt:lpstr>PowerPoint Presentation</vt:lpstr>
      <vt:lpstr>EU Primary Law - Immigration</vt:lpstr>
      <vt:lpstr>Article 79(2) TFEU</vt:lpstr>
      <vt:lpstr>Access to the Territory of the EU</vt:lpstr>
      <vt:lpstr>CJEU: Koushkaki v Bundesrepublik Deutschland</vt:lpstr>
      <vt:lpstr>Preventing Unauthorised Entry</vt:lpstr>
      <vt:lpstr>Border Checks</vt:lpstr>
      <vt:lpstr>Residence in the EU</vt:lpstr>
      <vt:lpstr>Students Directive – Entitlements?</vt:lpstr>
      <vt:lpstr>Students Directive – Threat to Public Security?</vt:lpstr>
      <vt:lpstr>Long-Term Residence – Conditions?</vt:lpstr>
      <vt:lpstr>Family Reunification – Discretion?</vt:lpstr>
      <vt:lpstr>Chakroun v Minister van Buitenlandse Zaken</vt:lpstr>
      <vt:lpstr>Chakroun v Minister van Buitenlandse Zaken (Contd.)</vt:lpstr>
      <vt:lpstr>Chakroun v Minister van Buitenlandse Zaken (Contd.)</vt:lpstr>
      <vt:lpstr> Khachab v Subdelegación del Gobierno en Álava</vt:lpstr>
      <vt:lpstr>Family Reunification – Age Requirements</vt:lpstr>
      <vt:lpstr>Article 15 Directive 2003/86/EC</vt:lpstr>
      <vt:lpstr>Article 15 Directive 2003/86/EC (Contd.)</vt:lpstr>
      <vt:lpstr>PowerPoint Presentation</vt:lpstr>
      <vt:lpstr>Irregular Migration &amp; Return </vt:lpstr>
      <vt:lpstr>Return Directive – General Principles</vt:lpstr>
      <vt:lpstr>Return Directive – Definition of ‘illegal stay’</vt:lpstr>
      <vt:lpstr>Return Directive – Detention </vt:lpstr>
      <vt:lpstr>Return Directive – Voluntary Departure</vt:lpstr>
      <vt:lpstr>Voluntary Departure (Contd.)</vt:lpstr>
      <vt:lpstr>‘Closing the Circle’ – Non-Refoulement </vt:lpstr>
      <vt:lpstr>C-562/13: Centre public d’action sociale d’Ottignies-Louvain-la-Neuve v Moussa Abdida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Hilkka Becker</dc:creator>
  <cp:lastModifiedBy>Vasileios</cp:lastModifiedBy>
  <cp:revision>131</cp:revision>
  <dcterms:created xsi:type="dcterms:W3CDTF">2016-10-04T19:23:34Z</dcterms:created>
  <dcterms:modified xsi:type="dcterms:W3CDTF">2016-12-02T09:16:06Z</dcterms:modified>
</cp:coreProperties>
</file>